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64" r:id="rId4"/>
    <p:sldId id="265" r:id="rId5"/>
    <p:sldId id="266" r:id="rId6"/>
    <p:sldId id="270" r:id="rId7"/>
    <p:sldId id="268" r:id="rId8"/>
    <p:sldId id="271" r:id="rId9"/>
    <p:sldId id="269" r:id="rId10"/>
    <p:sldId id="273" r:id="rId11"/>
    <p:sldId id="256" r:id="rId12"/>
    <p:sldId id="276" r:id="rId13"/>
    <p:sldId id="274" r:id="rId14"/>
    <p:sldId id="277" r:id="rId15"/>
    <p:sldId id="260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1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hyperlink" Target="https://albertamathresources.school.blog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11.jpe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7.png"/><Relationship Id="rId7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21.png"/><Relationship Id="rId4" Type="http://schemas.openxmlformats.org/officeDocument/2006/relationships/image" Target="../media/image38.png"/><Relationship Id="rId9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599"/>
            <a:ext cx="8107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u="sng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Spreadsheet Tools for Math</a:t>
            </a:r>
          </a:p>
        </p:txBody>
      </p:sp>
      <p:sp>
        <p:nvSpPr>
          <p:cNvPr id="3" name="Rectangle 2"/>
          <p:cNvSpPr/>
          <p:nvPr/>
        </p:nvSpPr>
        <p:spPr>
          <a:xfrm>
            <a:off x="503807" y="1219200"/>
            <a:ext cx="437299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Learn how to build Microsoft Excel spreadsheets to create assessment questions for paper-and-pencil exams.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Spreadsheets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 Quadratics spreadsheet that automatically graphs the function in a standard -10 to 10 window and displays the equation in Standard/Vertex/Factored 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 4th Degree Polynomial spreadsheet that converts from Factored Form to Standard 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…and more.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Pre-existing spreadsheets will be shared with all attendees.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1" t="20305" r="30849" b="30089"/>
          <a:stretch/>
        </p:blipFill>
        <p:spPr bwMode="auto">
          <a:xfrm>
            <a:off x="4876800" y="1295400"/>
            <a:ext cx="3886200" cy="390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MARTInkShape-1"/>
          <p:cNvSpPr/>
          <p:nvPr>
            <p:custDataLst>
              <p:tags r:id="rId1"/>
            </p:custDataLst>
          </p:nvPr>
        </p:nvSpPr>
        <p:spPr>
          <a:xfrm>
            <a:off x="3036094" y="1774763"/>
            <a:ext cx="264320" cy="25463"/>
          </a:xfrm>
          <a:custGeom>
            <a:avLst/>
            <a:gdLst/>
            <a:ahLst/>
            <a:cxnLst/>
            <a:rect l="0" t="0" r="0" b="0"/>
            <a:pathLst>
              <a:path w="264320" h="25463">
                <a:moveTo>
                  <a:pt x="0" y="4031"/>
                </a:moveTo>
                <a:lnTo>
                  <a:pt x="0" y="4031"/>
                </a:lnTo>
                <a:lnTo>
                  <a:pt x="9170" y="0"/>
                </a:lnTo>
                <a:lnTo>
                  <a:pt x="33722" y="1586"/>
                </a:lnTo>
                <a:lnTo>
                  <a:pt x="62334" y="4909"/>
                </a:lnTo>
                <a:lnTo>
                  <a:pt x="91933" y="7579"/>
                </a:lnTo>
                <a:lnTo>
                  <a:pt x="121671" y="9243"/>
                </a:lnTo>
                <a:lnTo>
                  <a:pt x="151155" y="10196"/>
                </a:lnTo>
                <a:lnTo>
                  <a:pt x="180708" y="11528"/>
                </a:lnTo>
                <a:lnTo>
                  <a:pt x="210270" y="14061"/>
                </a:lnTo>
                <a:lnTo>
                  <a:pt x="238785" y="18455"/>
                </a:lnTo>
                <a:lnTo>
                  <a:pt x="264319" y="25462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56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QKwWcz911TMkvWFi37Jn_OcRpLuUUZs73PX0ieADUwH6gqAsb3Mg&amp;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" y="838200"/>
            <a:ext cx="3214688" cy="32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RmQgptp-hcN_lqXR1Hy99qOp3SeWQUFlyOE3iYHXgqR1l8PylJ2Q&amp;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2" y="1066800"/>
            <a:ext cx="3386138" cy="30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59175"/>
            <a:ext cx="3032125" cy="32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381000"/>
            <a:ext cx="89661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Who is attending this presentation?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399" y="4149301"/>
            <a:ext cx="2032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teachers who would like </a:t>
            </a:r>
            <a:r>
              <a:rPr lang="en-US" b="1" i="1" dirty="0"/>
              <a:t>any</a:t>
            </a:r>
            <a:r>
              <a:rPr lang="en-US" dirty="0"/>
              <a:t> resources at 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6600" y="2298272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Experienced teachers who are interested in seeing the pre-built spreadsheets.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0" y="4149301"/>
            <a:ext cx="2354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Teachers who love spreadsheets, and want to learn the skills to build their own.</a:t>
            </a:r>
          </a:p>
        </p:txBody>
      </p:sp>
    </p:spTree>
    <p:extLst>
      <p:ext uri="{BB962C8B-B14F-4D97-AF65-F5344CB8AC3E}">
        <p14:creationId xmlns:p14="http://schemas.microsoft.com/office/powerpoint/2010/main" val="70143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381000"/>
            <a:ext cx="8900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How do </a:t>
            </a:r>
            <a:r>
              <a:rPr lang="en-US" sz="4400" u="sng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you</a:t>
            </a:r>
            <a:r>
              <a:rPr lang="en-US" sz="4400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 benefit from attending?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7974" y="5117068"/>
            <a:ext cx="419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https://albertamathresources.school.blog/</a:t>
            </a:r>
            <a:endParaRPr lang="en-US" dirty="0"/>
          </a:p>
        </p:txBody>
      </p:sp>
      <p:sp>
        <p:nvSpPr>
          <p:cNvPr id="31" name="AutoShape 2" descr="Image result for checkmark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4" descr="Image result for checkmark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E30095-EB5F-4455-9B04-1CDCF24246D6}"/>
              </a:ext>
            </a:extLst>
          </p:cNvPr>
          <p:cNvGrpSpPr/>
          <p:nvPr/>
        </p:nvGrpSpPr>
        <p:grpSpPr>
          <a:xfrm>
            <a:off x="901336" y="1219200"/>
            <a:ext cx="7328264" cy="3623413"/>
            <a:chOff x="441959" y="2011441"/>
            <a:chExt cx="7328264" cy="3623413"/>
          </a:xfrm>
        </p:grpSpPr>
        <p:pic>
          <p:nvPicPr>
            <p:cNvPr id="1026" name="Picture 2" descr="https://encrypted-tbn0.gstatic.com/images?q=tbn:ANd9GcQKwWcz911TMkvWFi37Jn_OcRpLuUUZs73PX0ieADUwH6gqAsb3Mg&amp;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735" y="2928922"/>
              <a:ext cx="897465" cy="897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encrypted-tbn0.gstatic.com/images?q=tbn:ANd9GcRmQgptp-hcN_lqXR1Hy99qOp3SeWQUFlyOE3iYHXgqR1l8PylJ2Q&amp;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204" y="4723852"/>
              <a:ext cx="998588" cy="897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Related imag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912" y="3826387"/>
              <a:ext cx="844413" cy="897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820089" y="2023475"/>
              <a:ext cx="13890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Math 10C Resources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80161" y="2023475"/>
              <a:ext cx="1219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Math 20-1 Resources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76800" y="2020614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Pre-built Spreadsheets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65944" y="2011442"/>
              <a:ext cx="13563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Building a Spreadsheet Demo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57200" y="2928922"/>
              <a:ext cx="7313023" cy="5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739544" y="2023475"/>
              <a:ext cx="0" cy="36103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91838" y="2034151"/>
              <a:ext cx="0" cy="360070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876800" y="2020613"/>
              <a:ext cx="0" cy="360070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324600" y="2028301"/>
              <a:ext cx="0" cy="360070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7770223" y="2011441"/>
              <a:ext cx="0" cy="360070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57199" y="3828653"/>
              <a:ext cx="7313023" cy="5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41959" y="4712025"/>
              <a:ext cx="7313023" cy="5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57200" y="5604123"/>
              <a:ext cx="7313023" cy="5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7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8" t="58404" r="50631" b="24272"/>
            <a:stretch/>
          </p:blipFill>
          <p:spPr bwMode="auto">
            <a:xfrm>
              <a:off x="2239754" y="3118897"/>
              <a:ext cx="549688" cy="5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8" t="58404" r="50631" b="24272"/>
            <a:stretch/>
          </p:blipFill>
          <p:spPr bwMode="auto">
            <a:xfrm>
              <a:off x="3814917" y="3118897"/>
              <a:ext cx="549688" cy="5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8" t="58404" r="50631" b="24272"/>
            <a:stretch/>
          </p:blipFill>
          <p:spPr bwMode="auto">
            <a:xfrm>
              <a:off x="5335653" y="4016362"/>
              <a:ext cx="549688" cy="5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8" t="58404" r="50631" b="24272"/>
            <a:stretch/>
          </p:blipFill>
          <p:spPr bwMode="auto">
            <a:xfrm>
              <a:off x="5335653" y="4913827"/>
              <a:ext cx="549688" cy="5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8" t="58404" r="50631" b="24272"/>
            <a:stretch/>
          </p:blipFill>
          <p:spPr bwMode="auto">
            <a:xfrm>
              <a:off x="6858000" y="4913825"/>
              <a:ext cx="549688" cy="51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018C820-BBD7-4811-AA94-FB44E8EA41F7}"/>
              </a:ext>
            </a:extLst>
          </p:cNvPr>
          <p:cNvGrpSpPr/>
          <p:nvPr/>
        </p:nvGrpSpPr>
        <p:grpSpPr>
          <a:xfrm>
            <a:off x="1155581" y="5717034"/>
            <a:ext cx="6845408" cy="847646"/>
            <a:chOff x="1155581" y="5717034"/>
            <a:chExt cx="6845408" cy="84764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3504B43-05B3-4A80-AF8E-60034B8C62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CD4D40-1F15-4882-A66B-FEBADEF0D730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6676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B6DE4AB-0875-4595-812B-2FE8A5688773}"/>
              </a:ext>
            </a:extLst>
          </p:cNvPr>
          <p:cNvSpPr txBox="1"/>
          <p:nvPr/>
        </p:nvSpPr>
        <p:spPr>
          <a:xfrm>
            <a:off x="6330402" y="1447800"/>
            <a:ext cx="2337776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/>
              <a:t>Today’s </a:t>
            </a:r>
            <a:br>
              <a:rPr lang="en-CA" dirty="0"/>
            </a:br>
            <a:r>
              <a:rPr lang="en-CA" dirty="0"/>
              <a:t>Presentation:</a:t>
            </a:r>
            <a:br>
              <a:rPr lang="en-CA" dirty="0"/>
            </a:br>
            <a:br>
              <a:rPr lang="en-CA" dirty="0"/>
            </a:br>
            <a:r>
              <a:rPr lang="en-CA" dirty="0"/>
              <a:t>  </a:t>
            </a:r>
            <a:r>
              <a:rPr lang="en-US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Spreadsheet Tools   </a:t>
            </a:r>
          </a:p>
          <a:p>
            <a:r>
              <a:rPr lang="en-US" dirty="0">
                <a:solidFill>
                  <a:srgbClr val="0000FF"/>
                </a:solidFill>
                <a:latin typeface="Matura MT Script Capitals" panose="03020802060602070202" pitchFamily="66" charset="0"/>
              </a:rPr>
              <a:t>        for Math</a:t>
            </a: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F03701-0916-4424-ABE5-FA25D825C6BC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671DD15-5406-4227-839D-9D1DFAFE6D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BFBF922-EC97-4B63-ADF8-C58DB1DE5F33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3B1B3D9-7183-4A1A-BE7B-10B42663A5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67" t="17407" r="23869" b="6195"/>
          <a:stretch/>
        </p:blipFill>
        <p:spPr>
          <a:xfrm>
            <a:off x="381000" y="1447800"/>
            <a:ext cx="3409248" cy="2819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69D34E-CC57-49C1-93F8-4A277F07B4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67" t="17407" r="32500" b="5556"/>
          <a:stretch/>
        </p:blipFill>
        <p:spPr>
          <a:xfrm>
            <a:off x="2362200" y="3229054"/>
            <a:ext cx="2819400" cy="2819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C7ED83-89C8-4A6B-BCCE-37967A1F4A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67" t="17407" r="31667" b="13017"/>
          <a:stretch/>
        </p:blipFill>
        <p:spPr>
          <a:xfrm>
            <a:off x="5334000" y="3229055"/>
            <a:ext cx="3181778" cy="2819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79EAF68-1BDD-414D-AE10-89CD8EA7A194}"/>
              </a:ext>
            </a:extLst>
          </p:cNvPr>
          <p:cNvSpPr/>
          <p:nvPr/>
        </p:nvSpPr>
        <p:spPr>
          <a:xfrm rot="7237333">
            <a:off x="2319084" y="1071523"/>
            <a:ext cx="533400" cy="381000"/>
          </a:xfrm>
          <a:prstGeom prst="rightArrow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A3B8B23-C4FF-4AA1-9DCE-445EA0E11939}"/>
              </a:ext>
            </a:extLst>
          </p:cNvPr>
          <p:cNvSpPr/>
          <p:nvPr/>
        </p:nvSpPr>
        <p:spPr>
          <a:xfrm rot="5400000">
            <a:off x="2987711" y="1921688"/>
            <a:ext cx="2233731" cy="381000"/>
          </a:xfrm>
          <a:prstGeom prst="rightArrow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3FA84D3-2842-41E2-974C-D93827437556}"/>
              </a:ext>
            </a:extLst>
          </p:cNvPr>
          <p:cNvSpPr/>
          <p:nvPr/>
        </p:nvSpPr>
        <p:spPr>
          <a:xfrm rot="4146873">
            <a:off x="4403328" y="1946223"/>
            <a:ext cx="2394393" cy="381000"/>
          </a:xfrm>
          <a:prstGeom prst="rightArrow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6175DB3-09A1-4314-8D9F-4983B1943682}"/>
              </a:ext>
            </a:extLst>
          </p:cNvPr>
          <p:cNvSpPr/>
          <p:nvPr/>
        </p:nvSpPr>
        <p:spPr>
          <a:xfrm rot="4146873">
            <a:off x="6458378" y="1083013"/>
            <a:ext cx="450131" cy="381000"/>
          </a:xfrm>
          <a:prstGeom prst="rightArrow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2" descr="https://encrypted-tbn0.gstatic.com/images?q=tbn:ANd9GcQKwWcz911TMkvWFi37Jn_OcRpLuUUZs73PX0ieADUwH6gqAsb3Mg&amp;s">
            <a:extLst>
              <a:ext uri="{FF2B5EF4-FFF2-40B4-BE49-F238E27FC236}">
                <a16:creationId xmlns:a16="http://schemas.microsoft.com/office/drawing/2014/main" id="{997CEE37-4D12-42BD-91A1-A297FAA90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575" y="3534829"/>
            <a:ext cx="750930" cy="75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encrypted-tbn0.gstatic.com/images?q=tbn:ANd9GcQKwWcz911TMkvWFi37Jn_OcRpLuUUZs73PX0ieADUwH6gqAsb3Mg&amp;s">
            <a:extLst>
              <a:ext uri="{FF2B5EF4-FFF2-40B4-BE49-F238E27FC236}">
                <a16:creationId xmlns:a16="http://schemas.microsoft.com/office/drawing/2014/main" id="{D12A2834-5519-43F7-B5C7-2791196AA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834" y="3516270"/>
            <a:ext cx="750930" cy="75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Related image">
            <a:extLst>
              <a:ext uri="{FF2B5EF4-FFF2-40B4-BE49-F238E27FC236}">
                <a16:creationId xmlns:a16="http://schemas.microsoft.com/office/drawing/2014/main" id="{9C3409BA-CD39-4565-8558-3A83701E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912" y="1713133"/>
            <a:ext cx="614482" cy="65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981" y="1748763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75E51B64-F35D-483B-9274-A25C79922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93" y="1530361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44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BBDA4A-E462-42A2-A827-363E5ED20E3E}"/>
              </a:ext>
            </a:extLst>
          </p:cNvPr>
          <p:cNvSpPr/>
          <p:nvPr/>
        </p:nvSpPr>
        <p:spPr>
          <a:xfrm>
            <a:off x="4554334" y="4584391"/>
            <a:ext cx="3989575" cy="15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 1: Resources for New Teachers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554332" cy="5386356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2" descr="https://encrypted-tbn0.gstatic.com/images?q=tbn:ANd9GcQKwWcz911TMkvWFi37Jn_OcRpLuUUZs73PX0ieADUwH6gqAsb3Mg&amp;s">
            <a:extLst>
              <a:ext uri="{FF2B5EF4-FFF2-40B4-BE49-F238E27FC236}">
                <a16:creationId xmlns:a16="http://schemas.microsoft.com/office/drawing/2014/main" id="{D0400BB9-B882-4538-A601-ED9DF0622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r="10677" b="1"/>
          <a:stretch/>
        </p:blipFill>
        <p:spPr bwMode="auto">
          <a:xfrm>
            <a:off x="1" y="-1"/>
            <a:ext cx="4423065" cy="524785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116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619402D-ED90-4D21-A0AA-8D1CBEC178CE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FC90AF7-B300-4EF0-BA76-CB51615B5E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D048F49-824E-4F75-BFD2-925FECC37AFF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1" name="Picture 2" descr="https://encrypted-tbn0.gstatic.com/images?q=tbn:ANd9GcQKwWcz911TMkvWFi37Jn_OcRpLuUUZs73PX0ieADUwH6gqAsb3Mg&amp;s">
            <a:extLst>
              <a:ext uri="{FF2B5EF4-FFF2-40B4-BE49-F238E27FC236}">
                <a16:creationId xmlns:a16="http://schemas.microsoft.com/office/drawing/2014/main" id="{997CEE37-4D12-42BD-91A1-A297FAA90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88" y="276958"/>
            <a:ext cx="750930" cy="75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02655" y="2140802"/>
            <a:ext cx="8579304" cy="3802798"/>
            <a:chOff x="302655" y="2514599"/>
            <a:chExt cx="8579304" cy="3802798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7" t="12205" r="33980" b="3966"/>
            <a:stretch/>
          </p:blipFill>
          <p:spPr bwMode="auto">
            <a:xfrm>
              <a:off x="6496599" y="2514600"/>
              <a:ext cx="2306430" cy="29940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7" t="12296" r="33908" b="4149"/>
            <a:stretch/>
          </p:blipFill>
          <p:spPr bwMode="auto">
            <a:xfrm>
              <a:off x="3560415" y="2514599"/>
              <a:ext cx="2297009" cy="29678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7" t="12296" r="33835" b="4149"/>
            <a:stretch/>
          </p:blipFill>
          <p:spPr bwMode="auto">
            <a:xfrm>
              <a:off x="609600" y="2514600"/>
              <a:ext cx="2300242" cy="29678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13" t="14927" r="26456" b="7251"/>
            <a:stretch/>
          </p:blipFill>
          <p:spPr bwMode="auto">
            <a:xfrm>
              <a:off x="302655" y="2899519"/>
              <a:ext cx="2294467" cy="29678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97" t="14843" r="26480" b="7426"/>
            <a:stretch/>
          </p:blipFill>
          <p:spPr bwMode="auto">
            <a:xfrm>
              <a:off x="3254835" y="2919113"/>
              <a:ext cx="2311055" cy="29678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70" t="14843" r="26408" b="7426"/>
            <a:stretch/>
          </p:blipFill>
          <p:spPr bwMode="auto">
            <a:xfrm>
              <a:off x="6191799" y="2909315"/>
              <a:ext cx="2326313" cy="29874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02655" y="5943600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L12 – </a:t>
              </a:r>
              <a:r>
                <a:rPr lang="en-US" sz="900" b="1" i="1" dirty="0"/>
                <a:t>FQ</a:t>
              </a:r>
              <a:r>
                <a:rPr lang="en-US" sz="900" dirty="0"/>
                <a:t> – 3.1 Vertex Form (Word)</a:t>
              </a:r>
              <a:br>
                <a:rPr lang="en-US" sz="900" dirty="0"/>
              </a:br>
              <a:r>
                <a:rPr lang="en-US" sz="900" dirty="0"/>
                <a:t>and Answer Key (PDF)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43311" y="5948065"/>
              <a:ext cx="2582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L12 – </a:t>
              </a:r>
              <a:r>
                <a:rPr lang="en-US" sz="900" b="1" i="1" dirty="0"/>
                <a:t>Handout</a:t>
              </a:r>
              <a:r>
                <a:rPr lang="en-US" sz="900" dirty="0"/>
                <a:t> – 3.3 Completing the Square (Word)</a:t>
              </a:r>
            </a:p>
            <a:p>
              <a:r>
                <a:rPr lang="en-US" sz="900" dirty="0"/>
                <a:t>and Answer Key (PDF)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91799" y="5948065"/>
              <a:ext cx="26901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L12 – </a:t>
              </a:r>
              <a:r>
                <a:rPr lang="en-US" sz="900" b="1" i="1" dirty="0"/>
                <a:t>Worksheet</a:t>
              </a:r>
              <a:r>
                <a:rPr lang="en-US" sz="900" dirty="0"/>
                <a:t> – 3.3 Completing the Square (Word)</a:t>
              </a:r>
              <a:br>
                <a:rPr lang="en-US" sz="900" dirty="0"/>
              </a:br>
              <a:r>
                <a:rPr lang="en-US" sz="900" dirty="0"/>
                <a:t>and Answer Key (PDF)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4578285" y="533400"/>
            <a:ext cx="1279139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7016" y="1295400"/>
            <a:ext cx="8705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</a:t>
            </a:r>
            <a:r>
              <a:rPr lang="en-US" i="1" dirty="0"/>
              <a:t>Math 20-1</a:t>
            </a:r>
            <a:r>
              <a:rPr lang="en-US" dirty="0"/>
              <a:t>, every file necessary for the 12</a:t>
            </a:r>
            <a:r>
              <a:rPr lang="en-US" baseline="30000" dirty="0"/>
              <a:t>th</a:t>
            </a:r>
            <a:r>
              <a:rPr lang="en-US" dirty="0"/>
              <a:t> lesson has a “L12” prefix. In this case, there is a </a:t>
            </a:r>
            <a:r>
              <a:rPr lang="en-US" b="1" i="1" dirty="0"/>
              <a:t>FQ</a:t>
            </a:r>
            <a:r>
              <a:rPr lang="en-US" dirty="0"/>
              <a:t> (formative quiz), </a:t>
            </a:r>
            <a:r>
              <a:rPr lang="en-US" b="1" i="1" dirty="0"/>
              <a:t>Handout</a:t>
            </a:r>
            <a:r>
              <a:rPr lang="en-US" dirty="0"/>
              <a:t>, and </a:t>
            </a:r>
            <a:r>
              <a:rPr lang="en-US" b="1" i="1" dirty="0"/>
              <a:t>Worksheet</a:t>
            </a:r>
            <a:r>
              <a:rPr lang="en-US" dirty="0"/>
              <a:t>. All three have PDF’d answer keys.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86137" y="6248400"/>
            <a:ext cx="5327078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Quick tour of Math 10C and Math 20-1 tabs on website</a:t>
            </a:r>
          </a:p>
        </p:txBody>
      </p:sp>
    </p:spTree>
    <p:extLst>
      <p:ext uri="{BB962C8B-B14F-4D97-AF65-F5344CB8AC3E}">
        <p14:creationId xmlns:p14="http://schemas.microsoft.com/office/powerpoint/2010/main" val="21480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BBDA4A-E462-42A2-A827-363E5ED20E3E}"/>
              </a:ext>
            </a:extLst>
          </p:cNvPr>
          <p:cNvSpPr/>
          <p:nvPr/>
        </p:nvSpPr>
        <p:spPr>
          <a:xfrm>
            <a:off x="4554334" y="4584391"/>
            <a:ext cx="3989575" cy="15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 2: Spreadsheets for Experienced Teachers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554332" cy="5386356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8" descr="Related image">
            <a:extLst>
              <a:ext uri="{FF2B5EF4-FFF2-40B4-BE49-F238E27FC236}">
                <a16:creationId xmlns:a16="http://schemas.microsoft.com/office/drawing/2014/main" id="{4E4ECBA1-31B4-4D85-BE7B-B39DC4DA1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3" b="2"/>
          <a:stretch/>
        </p:blipFill>
        <p:spPr bwMode="auto">
          <a:xfrm>
            <a:off x="1" y="-1"/>
            <a:ext cx="4423065" cy="524785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912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5" name="Picture 8" descr="Related image">
            <a:extLst>
              <a:ext uri="{FF2B5EF4-FFF2-40B4-BE49-F238E27FC236}">
                <a16:creationId xmlns:a16="http://schemas.microsoft.com/office/drawing/2014/main" id="{9C3409BA-CD39-4565-8558-3A83701E4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09" y="325879"/>
            <a:ext cx="614482" cy="65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04408" y="1449069"/>
            <a:ext cx="2386392" cy="4494531"/>
            <a:chOff x="616128" y="1371600"/>
            <a:chExt cx="3029455" cy="561084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6" t="14199" r="30534" b="27457"/>
            <a:stretch/>
          </p:blipFill>
          <p:spPr bwMode="auto">
            <a:xfrm>
              <a:off x="618309" y="1371600"/>
              <a:ext cx="3027274" cy="2845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88" t="18185" r="30552" b="19531"/>
            <a:stretch/>
          </p:blipFill>
          <p:spPr bwMode="auto">
            <a:xfrm>
              <a:off x="616128" y="3944982"/>
              <a:ext cx="3027274" cy="3037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Oval 8"/>
          <p:cNvSpPr/>
          <p:nvPr/>
        </p:nvSpPr>
        <p:spPr>
          <a:xfrm>
            <a:off x="2286000" y="533400"/>
            <a:ext cx="13716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248399"/>
            <a:ext cx="670560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Quick demo of Spreadsheets from the Spreadsheet tab of the website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0B2B29-4674-4E51-B441-50C50EBCFF38}"/>
              </a:ext>
            </a:extLst>
          </p:cNvPr>
          <p:cNvGrpSpPr/>
          <p:nvPr/>
        </p:nvGrpSpPr>
        <p:grpSpPr>
          <a:xfrm>
            <a:off x="3352800" y="1981200"/>
            <a:ext cx="4658890" cy="3733800"/>
            <a:chOff x="3352800" y="1981200"/>
            <a:chExt cx="4658890" cy="37338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0782254-2C5B-4BB9-864A-5A0CD16453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33" t="26296" r="44167" b="11507"/>
            <a:stretch/>
          </p:blipFill>
          <p:spPr>
            <a:xfrm>
              <a:off x="3437877" y="2560464"/>
              <a:ext cx="4573813" cy="3048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7D48C2-749C-4387-9576-D7A14F2F24A5}"/>
                </a:ext>
              </a:extLst>
            </p:cNvPr>
            <p:cNvSpPr txBox="1"/>
            <p:nvPr/>
          </p:nvSpPr>
          <p:spPr>
            <a:xfrm flipH="1">
              <a:off x="3428998" y="2016230"/>
              <a:ext cx="45253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>
                  <a:solidFill>
                    <a:srgbClr val="0000FF"/>
                  </a:solidFill>
                </a:rPr>
                <a:t>“</a:t>
              </a:r>
              <a:r>
                <a:rPr lang="en-CA" sz="1400" i="1" dirty="0">
                  <a:solidFill>
                    <a:srgbClr val="C00000"/>
                  </a:solidFill>
                </a:rPr>
                <a:t>Math 20-1 Absolute Value and Reciprocal Functions</a:t>
              </a:r>
              <a:r>
                <a:rPr lang="en-CA" sz="1400" dirty="0">
                  <a:solidFill>
                    <a:srgbClr val="0000FF"/>
                  </a:solidFill>
                </a:rPr>
                <a:t>” spreadsheet, “</a:t>
              </a:r>
              <a:r>
                <a:rPr lang="en-CA" sz="1400" i="1" dirty="0">
                  <a:solidFill>
                    <a:srgbClr val="C00000"/>
                  </a:solidFill>
                </a:rPr>
                <a:t>Equations</a:t>
              </a:r>
              <a:r>
                <a:rPr lang="en-CA" sz="1400" dirty="0">
                  <a:solidFill>
                    <a:srgbClr val="0000FF"/>
                  </a:solidFill>
                </a:rPr>
                <a:t>” tab.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F161E7A-9F6F-44F9-8FEC-18A018E5E0D7}"/>
                </a:ext>
              </a:extLst>
            </p:cNvPr>
            <p:cNvSpPr/>
            <p:nvPr/>
          </p:nvSpPr>
          <p:spPr>
            <a:xfrm>
              <a:off x="3352800" y="1981200"/>
              <a:ext cx="4658890" cy="3733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91414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BBDA4A-E462-42A2-A827-363E5ED20E3E}"/>
              </a:ext>
            </a:extLst>
          </p:cNvPr>
          <p:cNvSpPr/>
          <p:nvPr/>
        </p:nvSpPr>
        <p:spPr>
          <a:xfrm>
            <a:off x="4554334" y="4584391"/>
            <a:ext cx="3989575" cy="15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 3: A Lesson for People that love Spreadsheets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554332" cy="5386356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F4786B08-8E7E-429E-BB40-35AC9E070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1" r="18172" b="1"/>
          <a:stretch/>
        </p:blipFill>
        <p:spPr bwMode="auto">
          <a:xfrm>
            <a:off x="1" y="-1"/>
            <a:ext cx="4423065" cy="524785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323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6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 descr="Image result for question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2" t="41719" r="41675" b="35467"/>
          <a:stretch/>
        </p:blipFill>
        <p:spPr bwMode="auto">
          <a:xfrm>
            <a:off x="128516" y="2807061"/>
            <a:ext cx="3529084" cy="388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2055223" y="1371600"/>
            <a:ext cx="3583577" cy="1143000"/>
          </a:xfrm>
          <a:prstGeom prst="wedgeRoundRectCallout">
            <a:avLst>
              <a:gd name="adj1" fmla="val -57942"/>
              <a:gd name="adj2" fmla="val 21305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FF"/>
                </a:solidFill>
              </a:rPr>
              <a:t>How would I create a spreadsheet that automatically builds factorable Radical Equations? 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20816" r="45934" b="72002"/>
          <a:stretch/>
        </p:blipFill>
        <p:spPr bwMode="auto">
          <a:xfrm>
            <a:off x="3664131" y="4648200"/>
            <a:ext cx="4935580" cy="62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885423" y="4648200"/>
            <a:ext cx="4953000" cy="50920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44834" y="3657600"/>
            <a:ext cx="2362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Set up a Radical Equation in the form that you wish to build…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98767" y="3655198"/>
            <a:ext cx="2106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…and set up the desired factored form.</a:t>
            </a: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2" t="41719" r="41675" b="35467"/>
          <a:stretch/>
        </p:blipFill>
        <p:spPr bwMode="auto">
          <a:xfrm>
            <a:off x="8068491" y="228601"/>
            <a:ext cx="769265" cy="84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994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291611" y="3791947"/>
            <a:ext cx="1961063" cy="1269194"/>
            <a:chOff x="3018064" y="2749338"/>
            <a:chExt cx="1961063" cy="126919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17" t="59122" r="64545" b="36734"/>
            <a:stretch/>
          </p:blipFill>
          <p:spPr bwMode="auto">
            <a:xfrm>
              <a:off x="3105853" y="3659542"/>
              <a:ext cx="1855856" cy="358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17" t="50281" r="64545" b="44869"/>
            <a:stretch/>
          </p:blipFill>
          <p:spPr bwMode="auto">
            <a:xfrm>
              <a:off x="3123271" y="2749338"/>
              <a:ext cx="1855856" cy="420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17" t="54816" r="64545" b="40959"/>
            <a:stretch/>
          </p:blipFill>
          <p:spPr bwMode="auto">
            <a:xfrm>
              <a:off x="3018064" y="3190338"/>
              <a:ext cx="1855856" cy="366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3828820" y="5454588"/>
            <a:ext cx="4580878" cy="1301562"/>
            <a:chOff x="3555273" y="4411979"/>
            <a:chExt cx="4580878" cy="1301562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05" t="75460" r="64656" b="20638"/>
            <a:stretch/>
          </p:blipFill>
          <p:spPr bwMode="auto">
            <a:xfrm>
              <a:off x="3636308" y="4897928"/>
              <a:ext cx="1747765" cy="338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05" t="79562" r="69774" b="16735"/>
            <a:stretch/>
          </p:blipFill>
          <p:spPr bwMode="auto">
            <a:xfrm>
              <a:off x="3567636" y="5392782"/>
              <a:ext cx="1193523" cy="320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05" t="71173" r="38493" b="23524"/>
            <a:stretch/>
          </p:blipFill>
          <p:spPr bwMode="auto">
            <a:xfrm>
              <a:off x="3555273" y="4411979"/>
              <a:ext cx="4580878" cy="459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20816" r="45934" b="72002"/>
          <a:stretch/>
        </p:blipFill>
        <p:spPr bwMode="auto">
          <a:xfrm>
            <a:off x="1500055" y="1295400"/>
            <a:ext cx="4935580" cy="62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27852" r="24027" b="64872"/>
          <a:stretch/>
        </p:blipFill>
        <p:spPr bwMode="auto">
          <a:xfrm>
            <a:off x="1212671" y="1875683"/>
            <a:ext cx="7307893" cy="63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34286" r="24027" b="57926"/>
          <a:stretch/>
        </p:blipFill>
        <p:spPr bwMode="auto">
          <a:xfrm>
            <a:off x="956543" y="2414209"/>
            <a:ext cx="7307893" cy="67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41848" r="24027" b="51696"/>
          <a:stretch/>
        </p:blipFill>
        <p:spPr bwMode="auto">
          <a:xfrm>
            <a:off x="381000" y="3097622"/>
            <a:ext cx="7307893" cy="55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6293347" y="4048548"/>
            <a:ext cx="1802674" cy="833098"/>
            <a:chOff x="6019800" y="3005939"/>
            <a:chExt cx="1802674" cy="833098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63" t="64290" r="71090" b="29356"/>
            <a:stretch/>
          </p:blipFill>
          <p:spPr bwMode="auto">
            <a:xfrm>
              <a:off x="6019800" y="3005939"/>
              <a:ext cx="1802674" cy="550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04" t="64290" r="52601" b="29356"/>
            <a:stretch/>
          </p:blipFill>
          <p:spPr bwMode="auto">
            <a:xfrm>
              <a:off x="6045926" y="3288620"/>
              <a:ext cx="1699620" cy="550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Rectangle 25"/>
          <p:cNvSpPr/>
          <p:nvPr/>
        </p:nvSpPr>
        <p:spPr>
          <a:xfrm>
            <a:off x="1721347" y="1295400"/>
            <a:ext cx="4953000" cy="50920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702547" y="5458942"/>
            <a:ext cx="4953000" cy="129720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29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val 30"/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2" t="41719" r="41675" b="35467"/>
          <a:stretch/>
        </p:blipFill>
        <p:spPr bwMode="auto">
          <a:xfrm>
            <a:off x="8068491" y="228601"/>
            <a:ext cx="769265" cy="84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 rot="10800000">
            <a:off x="3112700" y="5854361"/>
            <a:ext cx="533400" cy="487428"/>
          </a:xfrm>
          <a:prstGeom prst="right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7EDCD2-99CC-4F3F-A90C-7A3BF784932F}"/>
              </a:ext>
            </a:extLst>
          </p:cNvPr>
          <p:cNvSpPr/>
          <p:nvPr/>
        </p:nvSpPr>
        <p:spPr>
          <a:xfrm>
            <a:off x="581027" y="5573161"/>
            <a:ext cx="228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>
                <a:solidFill>
                  <a:srgbClr val="0000FF"/>
                </a:solidFill>
              </a:rPr>
              <a:t>“</a:t>
            </a:r>
            <a:r>
              <a:rPr lang="en-CA" i="1" dirty="0">
                <a:solidFill>
                  <a:srgbClr val="C00000"/>
                </a:solidFill>
              </a:rPr>
              <a:t>ESTCA Demo</a:t>
            </a:r>
            <a:r>
              <a:rPr lang="en-CA" dirty="0">
                <a:solidFill>
                  <a:srgbClr val="0000FF"/>
                </a:solidFill>
              </a:rPr>
              <a:t>” spreadsheet, “</a:t>
            </a:r>
            <a:r>
              <a:rPr lang="en-CA" i="1" dirty="0">
                <a:solidFill>
                  <a:srgbClr val="C00000"/>
                </a:solidFill>
              </a:rPr>
              <a:t>Radical Equations Demo</a:t>
            </a:r>
            <a:r>
              <a:rPr lang="en-CA" dirty="0">
                <a:solidFill>
                  <a:srgbClr val="0000FF"/>
                </a:solidFill>
              </a:rPr>
              <a:t>” tab.</a:t>
            </a:r>
          </a:p>
        </p:txBody>
      </p:sp>
    </p:spTree>
    <p:extLst>
      <p:ext uri="{BB962C8B-B14F-4D97-AF65-F5344CB8AC3E}">
        <p14:creationId xmlns:p14="http://schemas.microsoft.com/office/powerpoint/2010/main" val="3042374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20816" r="45934" b="72002"/>
          <a:stretch/>
        </p:blipFill>
        <p:spPr bwMode="auto">
          <a:xfrm>
            <a:off x="1500055" y="1295400"/>
            <a:ext cx="4935580" cy="62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1721347" y="1295400"/>
            <a:ext cx="4953000" cy="50920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29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val 30"/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2" t="41719" r="41675" b="35467"/>
          <a:stretch/>
        </p:blipFill>
        <p:spPr bwMode="auto">
          <a:xfrm>
            <a:off x="8068491" y="228601"/>
            <a:ext cx="769265" cy="84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7EDCD2-99CC-4F3F-A90C-7A3BF784932F}"/>
              </a:ext>
            </a:extLst>
          </p:cNvPr>
          <p:cNvSpPr/>
          <p:nvPr/>
        </p:nvSpPr>
        <p:spPr>
          <a:xfrm>
            <a:off x="304800" y="2023763"/>
            <a:ext cx="8532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0000FF"/>
                </a:solidFill>
              </a:rPr>
              <a:t>“</a:t>
            </a:r>
            <a:r>
              <a:rPr lang="en-CA" i="1" dirty="0">
                <a:solidFill>
                  <a:srgbClr val="C00000"/>
                </a:solidFill>
              </a:rPr>
              <a:t>ESTCA Demo</a:t>
            </a:r>
            <a:r>
              <a:rPr lang="en-CA" dirty="0">
                <a:solidFill>
                  <a:srgbClr val="0000FF"/>
                </a:solidFill>
              </a:rPr>
              <a:t>” spreadsheet, “</a:t>
            </a:r>
            <a:r>
              <a:rPr lang="en-CA" i="1" dirty="0">
                <a:solidFill>
                  <a:srgbClr val="C00000"/>
                </a:solidFill>
              </a:rPr>
              <a:t>Radical Equations Demo</a:t>
            </a:r>
            <a:r>
              <a:rPr lang="en-CA" dirty="0">
                <a:solidFill>
                  <a:srgbClr val="0000FF"/>
                </a:solidFill>
              </a:rPr>
              <a:t>” tab – </a:t>
            </a:r>
            <a:r>
              <a:rPr lang="en-CA" i="1" dirty="0"/>
              <a:t>ANSWER KEY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D1D0C7-8838-40E5-831C-62E7B1AFFD8A}"/>
              </a:ext>
            </a:extLst>
          </p:cNvPr>
          <p:cNvGrpSpPr/>
          <p:nvPr/>
        </p:nvGrpSpPr>
        <p:grpSpPr>
          <a:xfrm>
            <a:off x="304800" y="2559566"/>
            <a:ext cx="8458199" cy="3529875"/>
            <a:chOff x="76200" y="2856411"/>
            <a:chExt cx="8458199" cy="3529875"/>
          </a:xfrm>
        </p:grpSpPr>
        <p:pic>
          <p:nvPicPr>
            <p:cNvPr id="30" name="Picture 3">
              <a:extLst>
                <a:ext uri="{FF2B5EF4-FFF2-40B4-BE49-F238E27FC236}">
                  <a16:creationId xmlns:a16="http://schemas.microsoft.com/office/drawing/2014/main" id="{E32EA265-D285-437E-A3E0-AFF0FF4BB6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06" r="57281" b="54028"/>
            <a:stretch/>
          </p:blipFill>
          <p:spPr bwMode="auto">
            <a:xfrm>
              <a:off x="76200" y="2856411"/>
              <a:ext cx="4267200" cy="2418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5AC6000-BBA5-426B-9CF9-4D00048F7060}"/>
                </a:ext>
              </a:extLst>
            </p:cNvPr>
            <p:cNvGrpSpPr/>
            <p:nvPr/>
          </p:nvGrpSpPr>
          <p:grpSpPr>
            <a:xfrm>
              <a:off x="5053715" y="3229041"/>
              <a:ext cx="3480684" cy="2978033"/>
              <a:chOff x="5035617" y="3124200"/>
              <a:chExt cx="3480684" cy="2978033"/>
            </a:xfrm>
          </p:grpSpPr>
          <p:pic>
            <p:nvPicPr>
              <p:cNvPr id="46" name="Picture 4">
                <a:extLst>
                  <a:ext uri="{FF2B5EF4-FFF2-40B4-BE49-F238E27FC236}">
                    <a16:creationId xmlns:a16="http://schemas.microsoft.com/office/drawing/2014/main" id="{2114E154-8F35-4FFC-9A4F-E46C17BAFB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07" t="13489" r="67344" b="84361"/>
              <a:stretch/>
            </p:blipFill>
            <p:spPr bwMode="auto">
              <a:xfrm>
                <a:off x="5035620" y="3124200"/>
                <a:ext cx="3480680" cy="209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Picture 5">
                <a:extLst>
                  <a:ext uri="{FF2B5EF4-FFF2-40B4-BE49-F238E27FC236}">
                    <a16:creationId xmlns:a16="http://schemas.microsoft.com/office/drawing/2014/main" id="{37917399-F93D-4145-ADE3-0BE60CADA0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44" t="13087" r="67514" b="84413"/>
              <a:stretch/>
            </p:blipFill>
            <p:spPr bwMode="auto">
              <a:xfrm>
                <a:off x="5035619" y="3475926"/>
                <a:ext cx="3467618" cy="243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" name="Picture 6">
                <a:extLst>
                  <a:ext uri="{FF2B5EF4-FFF2-40B4-BE49-F238E27FC236}">
                    <a16:creationId xmlns:a16="http://schemas.microsoft.com/office/drawing/2014/main" id="{AD9B7204-302C-4A3A-8CBF-B48EBEE92A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5" t="13370" r="67376" b="84483"/>
              <a:stretch/>
            </p:blipFill>
            <p:spPr bwMode="auto">
              <a:xfrm>
                <a:off x="5035619" y="3856284"/>
                <a:ext cx="3480682" cy="209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7">
                <a:extLst>
                  <a:ext uri="{FF2B5EF4-FFF2-40B4-BE49-F238E27FC236}">
                    <a16:creationId xmlns:a16="http://schemas.microsoft.com/office/drawing/2014/main" id="{86364D71-6184-4A0D-95B9-6CDADAEF17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5" t="12986" r="67367" b="84172"/>
              <a:stretch/>
            </p:blipFill>
            <p:spPr bwMode="auto">
              <a:xfrm>
                <a:off x="5035618" y="4249782"/>
                <a:ext cx="3480683" cy="277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Picture 8">
                <a:extLst>
                  <a:ext uri="{FF2B5EF4-FFF2-40B4-BE49-F238E27FC236}">
                    <a16:creationId xmlns:a16="http://schemas.microsoft.com/office/drawing/2014/main" id="{7AF52E7C-F473-4DB7-AA64-8A22BF327A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58" t="13222" r="67392" b="84150"/>
              <a:stretch/>
            </p:blipFill>
            <p:spPr bwMode="auto">
              <a:xfrm>
                <a:off x="5035618" y="4648200"/>
                <a:ext cx="3480683" cy="256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Picture 9">
                <a:extLst>
                  <a:ext uri="{FF2B5EF4-FFF2-40B4-BE49-F238E27FC236}">
                    <a16:creationId xmlns:a16="http://schemas.microsoft.com/office/drawing/2014/main" id="{D32AD511-B44D-47BF-B973-5BA0B8B226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4" t="12924" r="67484" b="84311"/>
              <a:stretch/>
            </p:blipFill>
            <p:spPr bwMode="auto">
              <a:xfrm>
                <a:off x="5035619" y="5005424"/>
                <a:ext cx="3467618" cy="269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10">
                <a:extLst>
                  <a:ext uri="{FF2B5EF4-FFF2-40B4-BE49-F238E27FC236}">
                    <a16:creationId xmlns:a16="http://schemas.microsoft.com/office/drawing/2014/main" id="{DC1F5F15-AEA7-4BFE-B57F-3336C3D67A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0" t="12737" r="67489" b="83920"/>
              <a:stretch/>
            </p:blipFill>
            <p:spPr bwMode="auto">
              <a:xfrm>
                <a:off x="5035617" y="5408262"/>
                <a:ext cx="3467619" cy="326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11">
                <a:extLst>
                  <a:ext uri="{FF2B5EF4-FFF2-40B4-BE49-F238E27FC236}">
                    <a16:creationId xmlns:a16="http://schemas.microsoft.com/office/drawing/2014/main" id="{444054B9-292A-4A45-9743-17AA132CCD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1" t="12993" r="67370" b="83950"/>
              <a:stretch/>
            </p:blipFill>
            <p:spPr bwMode="auto">
              <a:xfrm>
                <a:off x="5035620" y="5804028"/>
                <a:ext cx="3480680" cy="298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C945A2CC-3F8F-4107-B2DE-215403E7AF61}"/>
                </a:ext>
              </a:extLst>
            </p:cNvPr>
            <p:cNvSpPr/>
            <p:nvPr/>
          </p:nvSpPr>
          <p:spPr>
            <a:xfrm rot="16200000">
              <a:off x="4012760" y="3582552"/>
              <a:ext cx="1371600" cy="710314"/>
            </a:xfrm>
            <a:prstGeom prst="triangle">
              <a:avLst>
                <a:gd name="adj" fmla="val 746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750FE261-F290-459A-BC2C-743BCAC4F3D9}"/>
                </a:ext>
              </a:extLst>
            </p:cNvPr>
            <p:cNvSpPr/>
            <p:nvPr/>
          </p:nvSpPr>
          <p:spPr>
            <a:xfrm rot="16200000">
              <a:off x="4008203" y="5109811"/>
              <a:ext cx="1371600" cy="710314"/>
            </a:xfrm>
            <a:prstGeom prst="triangle">
              <a:avLst>
                <a:gd name="adj" fmla="val 7476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Arrow 20">
              <a:extLst>
                <a:ext uri="{FF2B5EF4-FFF2-40B4-BE49-F238E27FC236}">
                  <a16:creationId xmlns:a16="http://schemas.microsoft.com/office/drawing/2014/main" id="{7916FB0A-D28C-4557-8620-37DB3564B244}"/>
                </a:ext>
              </a:extLst>
            </p:cNvPr>
            <p:cNvSpPr/>
            <p:nvPr/>
          </p:nvSpPr>
          <p:spPr>
            <a:xfrm rot="19438029">
              <a:off x="4631563" y="4065568"/>
              <a:ext cx="350600" cy="30480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ight Arrow 32">
              <a:extLst>
                <a:ext uri="{FF2B5EF4-FFF2-40B4-BE49-F238E27FC236}">
                  <a16:creationId xmlns:a16="http://schemas.microsoft.com/office/drawing/2014/main" id="{38CB730E-2777-4741-B225-56F2FDAA9189}"/>
                </a:ext>
              </a:extLst>
            </p:cNvPr>
            <p:cNvSpPr/>
            <p:nvPr/>
          </p:nvSpPr>
          <p:spPr>
            <a:xfrm rot="1813594">
              <a:off x="4610339" y="5140773"/>
              <a:ext cx="350600" cy="30480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E9FA03-AEDA-4BC6-8378-642DD619EC4A}"/>
                </a:ext>
              </a:extLst>
            </p:cNvPr>
            <p:cNvSpPr txBox="1"/>
            <p:nvPr/>
          </p:nvSpPr>
          <p:spPr>
            <a:xfrm>
              <a:off x="6874313" y="3360139"/>
              <a:ext cx="160973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=2 * g   *  h– a  * d  – b * c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8501745-AC66-460B-A108-00F645EABD1A}"/>
                </a:ext>
              </a:extLst>
            </p:cNvPr>
            <p:cNvSpPr txBox="1"/>
            <p:nvPr/>
          </p:nvSpPr>
          <p:spPr>
            <a:xfrm>
              <a:off x="6883022" y="3742042"/>
              <a:ext cx="95250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  h ^2- b  * 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B5C606-BF92-435E-AA13-0CF386903CFC}"/>
                </a:ext>
              </a:extLst>
            </p:cNvPr>
            <p:cNvSpPr txBox="1"/>
            <p:nvPr/>
          </p:nvSpPr>
          <p:spPr>
            <a:xfrm>
              <a:off x="6883022" y="4109416"/>
              <a:ext cx="99738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=SQRT( a  *  c 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B89FE2-914C-4799-BF22-BD31F5E09912}"/>
                </a:ext>
              </a:extLst>
            </p:cNvPr>
            <p:cNvSpPr txBox="1"/>
            <p:nvPr/>
          </p:nvSpPr>
          <p:spPr>
            <a:xfrm>
              <a:off x="6883022" y="4542669"/>
              <a:ext cx="35298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 h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27BBE6-9621-400D-81C6-70B69D80E97D}"/>
                </a:ext>
              </a:extLst>
            </p:cNvPr>
            <p:cNvSpPr txBox="1"/>
            <p:nvPr/>
          </p:nvSpPr>
          <p:spPr>
            <a:xfrm>
              <a:off x="6883022" y="4917274"/>
              <a:ext cx="35298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 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AF258AF-3857-4CAF-A70D-A547900431DE}"/>
                </a:ext>
              </a:extLst>
            </p:cNvPr>
            <p:cNvSpPr txBox="1"/>
            <p:nvPr/>
          </p:nvSpPr>
          <p:spPr>
            <a:xfrm>
              <a:off x="6883022" y="5290835"/>
              <a:ext cx="35298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 b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2489342-F1B9-4A64-803C-C12A50CAF96C}"/>
                </a:ext>
              </a:extLst>
            </p:cNvPr>
            <p:cNvSpPr txBox="1"/>
            <p:nvPr/>
          </p:nvSpPr>
          <p:spPr>
            <a:xfrm>
              <a:off x="6883022" y="5729657"/>
              <a:ext cx="35298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 c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219D97B-5563-4613-98A4-9F943C5705ED}"/>
                </a:ext>
              </a:extLst>
            </p:cNvPr>
            <p:cNvSpPr txBox="1"/>
            <p:nvPr/>
          </p:nvSpPr>
          <p:spPr>
            <a:xfrm>
              <a:off x="6874313" y="6132370"/>
              <a:ext cx="35298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rgbClr val="0000FF"/>
                  </a:solidFill>
                </a:rPr>
                <a:t>= d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2D35D81-E621-4EDE-9B71-93F79FBEAA32}"/>
              </a:ext>
            </a:extLst>
          </p:cNvPr>
          <p:cNvSpPr txBox="1"/>
          <p:nvPr/>
        </p:nvSpPr>
        <p:spPr>
          <a:xfrm>
            <a:off x="152399" y="6357630"/>
            <a:ext cx="8763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What does this look like in practice? See “</a:t>
            </a:r>
            <a:r>
              <a:rPr lang="en-US" sz="1400" i="1" dirty="0"/>
              <a:t>Math 20-1 Radical Equations.xlsx”</a:t>
            </a:r>
            <a:r>
              <a:rPr lang="en-US" sz="1400" i="1" dirty="0">
                <a:solidFill>
                  <a:srgbClr val="0000FF"/>
                </a:solidFill>
              </a:rPr>
              <a:t>, then the “</a:t>
            </a:r>
            <a:r>
              <a:rPr lang="en-US" sz="1400" i="1" dirty="0"/>
              <a:t>Harder Factorable</a:t>
            </a:r>
            <a:r>
              <a:rPr lang="en-US" sz="1400" i="1" dirty="0">
                <a:solidFill>
                  <a:srgbClr val="0000FF"/>
                </a:solidFill>
              </a:rPr>
              <a:t>” tab.</a:t>
            </a:r>
          </a:p>
        </p:txBody>
      </p:sp>
    </p:spTree>
    <p:extLst>
      <p:ext uri="{BB962C8B-B14F-4D97-AF65-F5344CB8AC3E}">
        <p14:creationId xmlns:p14="http://schemas.microsoft.com/office/powerpoint/2010/main" val="883722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question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2512" y="2741223"/>
            <a:ext cx="3470855" cy="394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6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 descr="Image result for question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2055223" y="1371600"/>
            <a:ext cx="3583577" cy="1143000"/>
          </a:xfrm>
          <a:prstGeom prst="wedgeRoundRectCallout">
            <a:avLst>
              <a:gd name="adj1" fmla="val -57942"/>
              <a:gd name="adj2" fmla="val 21305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FF"/>
                </a:solidFill>
              </a:rPr>
              <a:t>How would I create a spreadsheet that converts between forms of a Quadratic (Vertex, Standard, </a:t>
            </a:r>
            <a:r>
              <a:rPr lang="en-US" dirty="0" err="1">
                <a:solidFill>
                  <a:srgbClr val="0000FF"/>
                </a:solidFill>
              </a:rPr>
              <a:t>etc</a:t>
            </a:r>
            <a:r>
              <a:rPr lang="en-US" dirty="0">
                <a:solidFill>
                  <a:srgbClr val="0000FF"/>
                </a:solidFill>
              </a:rPr>
              <a:t>)?</a:t>
            </a:r>
          </a:p>
        </p:txBody>
      </p:sp>
      <p:pic>
        <p:nvPicPr>
          <p:cNvPr id="16" name="Picture 2" descr="Image result for question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7199" y="228600"/>
            <a:ext cx="746030" cy="8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92CA96-9537-42E9-A373-0C2606037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2" t="18482" r="43543" b="76342"/>
          <a:stretch/>
        </p:blipFill>
        <p:spPr bwMode="auto">
          <a:xfrm>
            <a:off x="3847011" y="4876800"/>
            <a:ext cx="4743450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32CDBD-229A-4371-A688-1949D5949D73}"/>
              </a:ext>
            </a:extLst>
          </p:cNvPr>
          <p:cNvSpPr txBox="1"/>
          <p:nvPr/>
        </p:nvSpPr>
        <p:spPr>
          <a:xfrm flipH="1">
            <a:off x="3847011" y="4087515"/>
            <a:ext cx="4743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Algebraically “</a:t>
            </a:r>
            <a:r>
              <a:rPr lang="en-CA" i="1" dirty="0"/>
              <a:t>complete the square”</a:t>
            </a:r>
            <a:r>
              <a:rPr lang="en-CA" dirty="0"/>
              <a:t> to determine the values of h, k.</a:t>
            </a:r>
          </a:p>
        </p:txBody>
      </p:sp>
    </p:spTree>
    <p:extLst>
      <p:ext uri="{BB962C8B-B14F-4D97-AF65-F5344CB8AC3E}">
        <p14:creationId xmlns:p14="http://schemas.microsoft.com/office/powerpoint/2010/main" val="2716207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6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 descr="Image result for question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2" descr="Image result for question clip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7199" y="228600"/>
            <a:ext cx="746030" cy="8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1D157D1-7918-40CA-851E-A06C25D8E4EF}"/>
              </a:ext>
            </a:extLst>
          </p:cNvPr>
          <p:cNvGrpSpPr/>
          <p:nvPr/>
        </p:nvGrpSpPr>
        <p:grpSpPr>
          <a:xfrm>
            <a:off x="304800" y="1743768"/>
            <a:ext cx="8686800" cy="3361632"/>
            <a:chOff x="304800" y="1515168"/>
            <a:chExt cx="11190240" cy="446177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F25067B-B6E8-4C24-ADC7-BEEF0316850C}"/>
                </a:ext>
              </a:extLst>
            </p:cNvPr>
            <p:cNvGrpSpPr/>
            <p:nvPr/>
          </p:nvGrpSpPr>
          <p:grpSpPr>
            <a:xfrm>
              <a:off x="304800" y="1557337"/>
              <a:ext cx="5846715" cy="4419601"/>
              <a:chOff x="304800" y="1557337"/>
              <a:chExt cx="5846715" cy="4419601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9E64A7A-E664-4A41-88C6-8F6EEAD689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52" t="18482" r="43543" b="76342"/>
              <a:stretch/>
            </p:blipFill>
            <p:spPr bwMode="auto">
              <a:xfrm>
                <a:off x="342900" y="1557337"/>
                <a:ext cx="4743450" cy="50482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8D908556-4CE9-48A8-9847-19DF78F678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6" t="23756" r="37306" b="71850"/>
              <a:stretch/>
            </p:blipFill>
            <p:spPr bwMode="auto">
              <a:xfrm>
                <a:off x="342900" y="2147887"/>
                <a:ext cx="5780040" cy="42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8294287F-6A81-4AA5-A08C-A15580A4D5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6" t="28980" r="37306" b="66821"/>
              <a:stretch/>
            </p:blipFill>
            <p:spPr bwMode="auto">
              <a:xfrm>
                <a:off x="342900" y="2719387"/>
                <a:ext cx="5780040" cy="409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>
                <a:extLst>
                  <a:ext uri="{FF2B5EF4-FFF2-40B4-BE49-F238E27FC236}">
                    <a16:creationId xmlns:a16="http://schemas.microsoft.com/office/drawing/2014/main" id="{59EDF3E0-122A-4698-BF28-C7D506245D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6" t="33521" r="37306" b="61206"/>
              <a:stretch/>
            </p:blipFill>
            <p:spPr bwMode="auto">
              <a:xfrm>
                <a:off x="371475" y="3214687"/>
                <a:ext cx="5780040" cy="514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6110EA35-26A0-4D1B-B8B3-BEBCE83880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6" t="38209" r="37306" b="56127"/>
              <a:stretch/>
            </p:blipFill>
            <p:spPr bwMode="auto">
              <a:xfrm>
                <a:off x="304800" y="3652837"/>
                <a:ext cx="5780040" cy="552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2">
                <a:extLst>
                  <a:ext uri="{FF2B5EF4-FFF2-40B4-BE49-F238E27FC236}">
                    <a16:creationId xmlns:a16="http://schemas.microsoft.com/office/drawing/2014/main" id="{9EEDB43E-1880-4D88-A8A3-0C4E26DBC6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91" t="44019" r="61864" b="52172"/>
              <a:stretch/>
            </p:blipFill>
            <p:spPr bwMode="auto">
              <a:xfrm>
                <a:off x="476250" y="4395787"/>
                <a:ext cx="2578005" cy="37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906EF85C-88CC-465B-BEF1-DD8797F217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248" t="48415" r="58345" b="41088"/>
              <a:stretch/>
            </p:blipFill>
            <p:spPr bwMode="auto">
              <a:xfrm>
                <a:off x="317560" y="4953000"/>
                <a:ext cx="2609850" cy="102393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1EA3EE6-F7CA-43D0-BB36-3B544E86DE2C}"/>
                </a:ext>
              </a:extLst>
            </p:cNvPr>
            <p:cNvGrpSpPr/>
            <p:nvPr/>
          </p:nvGrpSpPr>
          <p:grpSpPr>
            <a:xfrm>
              <a:off x="5611860" y="1515168"/>
              <a:ext cx="5883180" cy="3248120"/>
              <a:chOff x="5611860" y="1515168"/>
              <a:chExt cx="5883180" cy="3248120"/>
            </a:xfrm>
          </p:grpSpPr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EE79822E-0BC2-469A-9B62-4FF8E38991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6" t="61353" r="37306" b="31616"/>
              <a:stretch/>
            </p:blipFill>
            <p:spPr bwMode="auto">
              <a:xfrm>
                <a:off x="5611860" y="1515168"/>
                <a:ext cx="5780040" cy="685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23" name="Picture 2">
                <a:extLst>
                  <a:ext uri="{FF2B5EF4-FFF2-40B4-BE49-F238E27FC236}">
                    <a16:creationId xmlns:a16="http://schemas.microsoft.com/office/drawing/2014/main" id="{6AF8AC11-CFB2-4EFC-BD6E-24E4F84B43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6" t="67578" r="37306" b="22726"/>
              <a:stretch/>
            </p:blipFill>
            <p:spPr bwMode="auto">
              <a:xfrm>
                <a:off x="5715000" y="3817512"/>
                <a:ext cx="5780040" cy="9457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1CC11694-F07A-4C58-98D5-2D041D338CE7}"/>
                      </a:ext>
                    </a:extLst>
                  </p:cNvPr>
                  <p:cNvSpPr txBox="1"/>
                  <p:nvPr/>
                </p:nvSpPr>
                <p:spPr>
                  <a:xfrm>
                    <a:off x="6783360" y="2559369"/>
                    <a:ext cx="3078119" cy="9093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US" i="1" smtClean="0">
                                  <a:latin typeface="Cambria Math"/>
                                </a:rPr>
                                <m:t>±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en-US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 smtClean="0">
                                      <a:latin typeface="Cambria Math"/>
                                    </a:rPr>
                                    <m:t>−4</m:t>
                                  </m:r>
                                  <m:r>
                                    <a:rPr lang="en-US" i="1" smtClean="0">
                                      <a:latin typeface="Cambria Math"/>
                                    </a:rPr>
                                    <m:t>𝑎𝑐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1CC11694-F07A-4C58-98D5-2D041D338C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83360" y="2559369"/>
                    <a:ext cx="3078119" cy="90934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7C3A801-780D-4EE3-B0E3-89091B06137D}"/>
              </a:ext>
            </a:extLst>
          </p:cNvPr>
          <p:cNvCxnSpPr>
            <a:cxnSpLocks/>
          </p:cNvCxnSpPr>
          <p:nvPr/>
        </p:nvCxnSpPr>
        <p:spPr>
          <a:xfrm>
            <a:off x="4267200" y="1381046"/>
            <a:ext cx="0" cy="41053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908C5FA-C887-4B4C-AC51-C50A51FEEFE9}"/>
              </a:ext>
            </a:extLst>
          </p:cNvPr>
          <p:cNvSpPr txBox="1"/>
          <p:nvPr/>
        </p:nvSpPr>
        <p:spPr>
          <a:xfrm>
            <a:off x="891013" y="1322019"/>
            <a:ext cx="260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Convert to Vertex Form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0D1A0A-777B-4415-A1B2-E058107D1325}"/>
              </a:ext>
            </a:extLst>
          </p:cNvPr>
          <p:cNvSpPr txBox="1"/>
          <p:nvPr/>
        </p:nvSpPr>
        <p:spPr>
          <a:xfrm>
            <a:off x="5334000" y="1315891"/>
            <a:ext cx="2606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Convert to Factored Form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2F1B61-A2DA-43F5-98C7-56042A80D93E}"/>
              </a:ext>
            </a:extLst>
          </p:cNvPr>
          <p:cNvSpPr/>
          <p:nvPr/>
        </p:nvSpPr>
        <p:spPr>
          <a:xfrm>
            <a:off x="1438505" y="5737430"/>
            <a:ext cx="59721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>
                <a:solidFill>
                  <a:srgbClr val="0000FF"/>
                </a:solidFill>
              </a:rPr>
              <a:t>“</a:t>
            </a:r>
            <a:r>
              <a:rPr lang="en-CA" i="1" dirty="0">
                <a:solidFill>
                  <a:srgbClr val="C00000"/>
                </a:solidFill>
              </a:rPr>
              <a:t>ESTCA Demo</a:t>
            </a:r>
            <a:r>
              <a:rPr lang="en-CA" dirty="0">
                <a:solidFill>
                  <a:srgbClr val="0000FF"/>
                </a:solidFill>
              </a:rPr>
              <a:t>” spreadsheet, “</a:t>
            </a:r>
            <a:r>
              <a:rPr lang="en-CA" i="1" dirty="0">
                <a:solidFill>
                  <a:srgbClr val="C00000"/>
                </a:solidFill>
              </a:rPr>
              <a:t>Quadratic Functions Demo</a:t>
            </a:r>
            <a:r>
              <a:rPr lang="en-CA" dirty="0">
                <a:solidFill>
                  <a:srgbClr val="0000FF"/>
                </a:solidFill>
              </a:rPr>
              <a:t>” tab.</a:t>
            </a:r>
          </a:p>
        </p:txBody>
      </p:sp>
      <p:sp>
        <p:nvSpPr>
          <p:cNvPr id="34" name="Right Arrow 1">
            <a:extLst>
              <a:ext uri="{FF2B5EF4-FFF2-40B4-BE49-F238E27FC236}">
                <a16:creationId xmlns:a16="http://schemas.microsoft.com/office/drawing/2014/main" id="{186062D5-5000-4437-A073-90C91C23EA00}"/>
              </a:ext>
            </a:extLst>
          </p:cNvPr>
          <p:cNvSpPr/>
          <p:nvPr/>
        </p:nvSpPr>
        <p:spPr>
          <a:xfrm rot="2767051">
            <a:off x="2351053" y="5177702"/>
            <a:ext cx="533400" cy="487428"/>
          </a:xfrm>
          <a:prstGeom prst="right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1">
            <a:extLst>
              <a:ext uri="{FF2B5EF4-FFF2-40B4-BE49-F238E27FC236}">
                <a16:creationId xmlns:a16="http://schemas.microsoft.com/office/drawing/2014/main" id="{461F806F-3568-49AF-8D7B-7944CBE76ABE}"/>
              </a:ext>
            </a:extLst>
          </p:cNvPr>
          <p:cNvSpPr/>
          <p:nvPr/>
        </p:nvSpPr>
        <p:spPr>
          <a:xfrm rot="8136246">
            <a:off x="5507758" y="4799333"/>
            <a:ext cx="1640947" cy="487428"/>
          </a:xfrm>
          <a:prstGeom prst="right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24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F71CC75-BBC4-4339-A60A-ABDCE6F7EF99}"/>
              </a:ext>
            </a:extLst>
          </p:cNvPr>
          <p:cNvGrpSpPr/>
          <p:nvPr/>
        </p:nvGrpSpPr>
        <p:grpSpPr>
          <a:xfrm>
            <a:off x="804454" y="1837677"/>
            <a:ext cx="7348946" cy="4791723"/>
            <a:chOff x="76199" y="876300"/>
            <a:chExt cx="8829678" cy="59055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23" r="42813" b="20508"/>
            <a:stretch/>
          </p:blipFill>
          <p:spPr bwMode="auto">
            <a:xfrm>
              <a:off x="76199" y="876300"/>
              <a:ext cx="5562601" cy="496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3"/>
            <p:cNvGrpSpPr/>
            <p:nvPr/>
          </p:nvGrpSpPr>
          <p:grpSpPr>
            <a:xfrm>
              <a:off x="333375" y="6124573"/>
              <a:ext cx="8572502" cy="657227"/>
              <a:chOff x="333375" y="5324473"/>
              <a:chExt cx="8572502" cy="657227"/>
            </a:xfrm>
          </p:grpSpPr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6" t="13183" r="70157" b="84376"/>
              <a:stretch/>
            </p:blipFill>
            <p:spPr bwMode="auto">
              <a:xfrm>
                <a:off x="333375" y="5324473"/>
                <a:ext cx="3162300" cy="238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7" t="13086" r="70155" b="84180"/>
              <a:stretch/>
            </p:blipFill>
            <p:spPr bwMode="auto">
              <a:xfrm>
                <a:off x="333375" y="5695950"/>
                <a:ext cx="3162300" cy="266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50" t="13184" r="57891" b="84277"/>
              <a:stretch/>
            </p:blipFill>
            <p:spPr bwMode="auto">
              <a:xfrm>
                <a:off x="4229100" y="5324475"/>
                <a:ext cx="4676777" cy="247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52" t="12793" r="57889" b="83984"/>
              <a:stretch/>
            </p:blipFill>
            <p:spPr bwMode="auto">
              <a:xfrm>
                <a:off x="4229100" y="5667375"/>
                <a:ext cx="4676777" cy="314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Right Arrow 5"/>
            <p:cNvSpPr/>
            <p:nvPr/>
          </p:nvSpPr>
          <p:spPr>
            <a:xfrm rot="2175573">
              <a:off x="3036787" y="5626467"/>
              <a:ext cx="1417055" cy="219352"/>
            </a:xfrm>
            <a:prstGeom prst="rightArrow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 rot="2175573">
              <a:off x="3036787" y="6124433"/>
              <a:ext cx="1417055" cy="219352"/>
            </a:xfrm>
            <a:prstGeom prst="rightArrow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5847576"/>
              <a:ext cx="593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>
                  <a:solidFill>
                    <a:srgbClr val="0000FF"/>
                  </a:solidFill>
                </a:rPr>
                <a:t>Zeroes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4000" y="5847576"/>
              <a:ext cx="5777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>
                  <a:solidFill>
                    <a:srgbClr val="0000FF"/>
                  </a:solidFill>
                </a:rPr>
                <a:t>Vertex</a:t>
              </a: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8" t="48415" r="58345" b="41088"/>
            <a:stretch/>
          </p:blipFill>
          <p:spPr bwMode="auto">
            <a:xfrm>
              <a:off x="6003504" y="1485900"/>
              <a:ext cx="2609850" cy="10239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76" t="67578" r="40417" b="22726"/>
            <a:stretch/>
          </p:blipFill>
          <p:spPr bwMode="auto">
            <a:xfrm>
              <a:off x="6003504" y="3695700"/>
              <a:ext cx="2609850" cy="9457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86" t="67578" r="63309" b="22726"/>
            <a:stretch/>
          </p:blipFill>
          <p:spPr bwMode="auto">
            <a:xfrm>
              <a:off x="6003504" y="2628900"/>
              <a:ext cx="2609850" cy="9457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BA573FF-B1A7-4D40-8A9D-695647043F17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350A3DB-90CF-4169-A32D-50E3C9BD8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5017C39-7B79-45FE-87D3-CEBACC768382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22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060DA45E-A7E2-4A35-8B14-192EB4984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C7F01453-E1B8-4777-9C04-A2775D3B4059}"/>
              </a:ext>
            </a:extLst>
          </p:cNvPr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225B4896-824A-4D7D-A005-9A74D8859E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2" t="41719" r="41675" b="35467"/>
          <a:stretch/>
        </p:blipFill>
        <p:spPr bwMode="auto">
          <a:xfrm>
            <a:off x="8068491" y="228601"/>
            <a:ext cx="769265" cy="84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DA697E5-5A5A-44F5-86D2-A7D3DEE3D7DB}"/>
              </a:ext>
            </a:extLst>
          </p:cNvPr>
          <p:cNvSpPr/>
          <p:nvPr/>
        </p:nvSpPr>
        <p:spPr>
          <a:xfrm>
            <a:off x="304800" y="1383268"/>
            <a:ext cx="8532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0000FF"/>
                </a:solidFill>
              </a:rPr>
              <a:t>“</a:t>
            </a:r>
            <a:r>
              <a:rPr lang="en-CA" i="1" dirty="0">
                <a:solidFill>
                  <a:srgbClr val="C00000"/>
                </a:solidFill>
              </a:rPr>
              <a:t>ESTCA Demo</a:t>
            </a:r>
            <a:r>
              <a:rPr lang="en-CA" dirty="0">
                <a:solidFill>
                  <a:srgbClr val="0000FF"/>
                </a:solidFill>
              </a:rPr>
              <a:t>” spreadsheet, “</a:t>
            </a:r>
            <a:r>
              <a:rPr lang="en-CA" i="1" dirty="0">
                <a:solidFill>
                  <a:srgbClr val="C00000"/>
                </a:solidFill>
              </a:rPr>
              <a:t>Quadratic Functions Demo</a:t>
            </a:r>
            <a:r>
              <a:rPr lang="en-CA" dirty="0">
                <a:solidFill>
                  <a:srgbClr val="0000FF"/>
                </a:solidFill>
              </a:rPr>
              <a:t>” tab – </a:t>
            </a:r>
            <a:r>
              <a:rPr lang="en-CA" i="1" dirty="0"/>
              <a:t>ANSWER KEY</a:t>
            </a:r>
          </a:p>
        </p:txBody>
      </p:sp>
    </p:spTree>
    <p:extLst>
      <p:ext uri="{BB962C8B-B14F-4D97-AF65-F5344CB8AC3E}">
        <p14:creationId xmlns:p14="http://schemas.microsoft.com/office/powerpoint/2010/main" val="1507831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72" y="2819400"/>
            <a:ext cx="3295478" cy="388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64BD5BD-54EE-4D5E-A4C1-442A76ACC1E1}"/>
              </a:ext>
            </a:extLst>
          </p:cNvPr>
          <p:cNvGrpSpPr/>
          <p:nvPr/>
        </p:nvGrpSpPr>
        <p:grpSpPr>
          <a:xfrm>
            <a:off x="1155581" y="228600"/>
            <a:ext cx="6845408" cy="847646"/>
            <a:chOff x="1155581" y="5717034"/>
            <a:chExt cx="6845408" cy="8476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E881EE-DE64-441A-8870-AA7939DD5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66" t="21852" r="28333" b="67778"/>
            <a:stretch/>
          </p:blipFill>
          <p:spPr>
            <a:xfrm>
              <a:off x="1610844" y="5717034"/>
              <a:ext cx="6175707" cy="8476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A7C194-5117-4036-AFC8-843C3707970A}"/>
                </a:ext>
              </a:extLst>
            </p:cNvPr>
            <p:cNvSpPr/>
            <p:nvPr/>
          </p:nvSpPr>
          <p:spPr>
            <a:xfrm>
              <a:off x="1155581" y="5717034"/>
              <a:ext cx="6845408" cy="8476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6" name="Picture 6" descr="https://encrypted-tbn0.gstatic.com/images?q=tbn:ANd9GcRmQgptp-hcN_lqXR1Hy99qOp3SeWQUFlyOE3iYHXgqR1l8PylJ2Q&amp;s">
            <a:extLst>
              <a:ext uri="{FF2B5EF4-FFF2-40B4-BE49-F238E27FC236}">
                <a16:creationId xmlns:a16="http://schemas.microsoft.com/office/drawing/2014/main" id="{807753B1-0400-4474-B7AB-F7AC7597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8" y="361509"/>
            <a:ext cx="647385" cy="58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715000" y="533400"/>
            <a:ext cx="1828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 descr="Image result for question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2055223" y="1371600"/>
            <a:ext cx="3583577" cy="1143000"/>
          </a:xfrm>
          <a:prstGeom prst="wedgeRoundRectCallout">
            <a:avLst>
              <a:gd name="adj1" fmla="val -38987"/>
              <a:gd name="adj2" fmla="val 22448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FF"/>
                </a:solidFill>
              </a:rPr>
              <a:t>Can we try building a Math 10C “Linear Systems” spreadsheet?</a:t>
            </a:r>
          </a:p>
        </p:txBody>
      </p:sp>
      <p:pic>
        <p:nvPicPr>
          <p:cNvPr id="16" name="Picture 2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190" y="228600"/>
            <a:ext cx="718344" cy="8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DD646F-E51C-41E1-B4D2-572A20CD3459}"/>
                  </a:ext>
                </a:extLst>
              </p:cNvPr>
              <p:cNvSpPr txBox="1"/>
              <p:nvPr/>
            </p:nvSpPr>
            <p:spPr>
              <a:xfrm>
                <a:off x="3536647" y="3147546"/>
                <a:ext cx="54209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𝑖𝑛𝑡𝑒𝑟𝑠𝑒𝑐𝑡𝑠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  (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DD646F-E51C-41E1-B4D2-572A20CD3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647" y="3147546"/>
                <a:ext cx="5420908" cy="276999"/>
              </a:xfrm>
              <a:prstGeom prst="rect">
                <a:avLst/>
              </a:prstGeom>
              <a:blipFill>
                <a:blip r:embed="rId6"/>
                <a:stretch>
                  <a:fillRect l="-1012" t="-2174" r="-1125" b="-326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20CC938-BC62-4B10-A3F2-647CF09DD9EA}"/>
              </a:ext>
            </a:extLst>
          </p:cNvPr>
          <p:cNvSpPr txBox="1"/>
          <p:nvPr/>
        </p:nvSpPr>
        <p:spPr>
          <a:xfrm>
            <a:off x="3536055" y="3508930"/>
            <a:ext cx="5379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Option #1: Set point (</a:t>
            </a:r>
            <a:r>
              <a:rPr lang="en-CA" i="1" dirty="0" err="1"/>
              <a:t>e,f</a:t>
            </a:r>
            <a:r>
              <a:rPr lang="en-CA" dirty="0"/>
              <a:t>) and slopes </a:t>
            </a:r>
            <a:r>
              <a:rPr lang="en-CA" i="1" dirty="0"/>
              <a:t>a</a:t>
            </a:r>
            <a:r>
              <a:rPr lang="en-CA" dirty="0"/>
              <a:t> and </a:t>
            </a:r>
            <a:r>
              <a:rPr lang="en-CA" i="1" dirty="0"/>
              <a:t>c.</a:t>
            </a:r>
            <a:br>
              <a:rPr lang="en-CA" i="1" dirty="0"/>
            </a:br>
            <a:r>
              <a:rPr lang="en-CA" i="1" dirty="0"/>
              <a:t>	  </a:t>
            </a:r>
            <a:r>
              <a:rPr lang="en-CA" dirty="0"/>
              <a:t>Solve for intercepts </a:t>
            </a:r>
            <a:r>
              <a:rPr lang="en-CA" i="1" dirty="0"/>
              <a:t>b</a:t>
            </a:r>
            <a:r>
              <a:rPr lang="en-CA" dirty="0"/>
              <a:t> and </a:t>
            </a:r>
            <a:r>
              <a:rPr lang="en-CA" i="1" dirty="0"/>
              <a:t>d</a:t>
            </a:r>
            <a:r>
              <a:rPr lang="en-CA" dirty="0"/>
              <a:t>.</a:t>
            </a:r>
          </a:p>
          <a:p>
            <a:r>
              <a:rPr lang="en-CA" dirty="0"/>
              <a:t>Option #2: Set point (</a:t>
            </a:r>
            <a:r>
              <a:rPr lang="en-CA" i="1" dirty="0" err="1"/>
              <a:t>e,f</a:t>
            </a:r>
            <a:r>
              <a:rPr lang="en-CA" dirty="0"/>
              <a:t>) and intercepts </a:t>
            </a:r>
            <a:r>
              <a:rPr lang="en-CA" i="1" dirty="0"/>
              <a:t>b</a:t>
            </a:r>
            <a:r>
              <a:rPr lang="en-CA" dirty="0"/>
              <a:t> and </a:t>
            </a:r>
            <a:r>
              <a:rPr lang="en-CA" i="1" dirty="0"/>
              <a:t>d</a:t>
            </a:r>
            <a:r>
              <a:rPr lang="en-CA" dirty="0"/>
              <a:t>.</a:t>
            </a:r>
          </a:p>
          <a:p>
            <a:r>
              <a:rPr lang="en-CA" dirty="0"/>
              <a:t>	  Solve for slopes </a:t>
            </a:r>
            <a:r>
              <a:rPr lang="en-CA" i="1" dirty="0"/>
              <a:t>a</a:t>
            </a:r>
            <a:r>
              <a:rPr lang="en-CA" dirty="0"/>
              <a:t> and </a:t>
            </a:r>
            <a:r>
              <a:rPr lang="en-CA" i="1" dirty="0"/>
              <a:t>c</a:t>
            </a:r>
            <a:r>
              <a:rPr lang="en-CA" dirty="0"/>
              <a:t>.</a:t>
            </a:r>
          </a:p>
          <a:p>
            <a:r>
              <a:rPr lang="en-CA" dirty="0"/>
              <a:t>Option #3: Set both equations using </a:t>
            </a:r>
            <a:r>
              <a:rPr lang="en-CA" i="1" dirty="0"/>
              <a:t>a, b, c, </a:t>
            </a:r>
            <a:r>
              <a:rPr lang="en-CA" dirty="0"/>
              <a:t> and </a:t>
            </a:r>
            <a:r>
              <a:rPr lang="en-CA" i="1" dirty="0"/>
              <a:t>d</a:t>
            </a:r>
            <a:r>
              <a:rPr lang="en-CA" dirty="0"/>
              <a:t>.</a:t>
            </a:r>
          </a:p>
          <a:p>
            <a:r>
              <a:rPr lang="en-CA" dirty="0"/>
              <a:t>	  Solve for intersection (</a:t>
            </a:r>
            <a:r>
              <a:rPr lang="en-CA" i="1" dirty="0" err="1"/>
              <a:t>e,f</a:t>
            </a:r>
            <a:r>
              <a:rPr lang="en-CA" dirty="0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101A2B-81BF-486F-AAD6-E9F4744D9E08}"/>
              </a:ext>
            </a:extLst>
          </p:cNvPr>
          <p:cNvSpPr/>
          <p:nvPr/>
        </p:nvSpPr>
        <p:spPr>
          <a:xfrm>
            <a:off x="4419600" y="5906869"/>
            <a:ext cx="3295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dirty="0">
                <a:solidFill>
                  <a:srgbClr val="0000FF"/>
                </a:solidFill>
              </a:rPr>
              <a:t>“</a:t>
            </a:r>
            <a:r>
              <a:rPr lang="en-CA" i="1" dirty="0">
                <a:solidFill>
                  <a:srgbClr val="C00000"/>
                </a:solidFill>
              </a:rPr>
              <a:t>ESTCA Demo</a:t>
            </a:r>
            <a:r>
              <a:rPr lang="en-CA" dirty="0">
                <a:solidFill>
                  <a:srgbClr val="0000FF"/>
                </a:solidFill>
              </a:rPr>
              <a:t>” spreadsheet, “</a:t>
            </a:r>
            <a:r>
              <a:rPr lang="en-CA" i="1" dirty="0">
                <a:solidFill>
                  <a:srgbClr val="C00000"/>
                </a:solidFill>
              </a:rPr>
              <a:t>Linear Systems Demo</a:t>
            </a:r>
            <a:r>
              <a:rPr lang="en-CA" dirty="0">
                <a:solidFill>
                  <a:srgbClr val="0000FF"/>
                </a:solidFill>
              </a:rPr>
              <a:t>” tab.</a:t>
            </a:r>
          </a:p>
        </p:txBody>
      </p:sp>
      <p:sp>
        <p:nvSpPr>
          <p:cNvPr id="14" name="Right Arrow 1">
            <a:extLst>
              <a:ext uri="{FF2B5EF4-FFF2-40B4-BE49-F238E27FC236}">
                <a16:creationId xmlns:a16="http://schemas.microsoft.com/office/drawing/2014/main" id="{F7968B6C-C590-4066-9C61-895A22C87768}"/>
              </a:ext>
            </a:extLst>
          </p:cNvPr>
          <p:cNvSpPr/>
          <p:nvPr/>
        </p:nvSpPr>
        <p:spPr>
          <a:xfrm rot="5400000">
            <a:off x="5800639" y="5286242"/>
            <a:ext cx="533400" cy="487428"/>
          </a:xfrm>
          <a:prstGeom prst="right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318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641</Words>
  <Application>Microsoft Office PowerPoint</Application>
  <PresentationFormat>On-screen Show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Matura MT Script Capitals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Renee Bayer</dc:creator>
  <cp:lastModifiedBy>Renee Bayer</cp:lastModifiedBy>
  <cp:revision>45</cp:revision>
  <dcterms:created xsi:type="dcterms:W3CDTF">2020-01-14T16:56:36Z</dcterms:created>
  <dcterms:modified xsi:type="dcterms:W3CDTF">2020-01-18T23:59:27Z</dcterms:modified>
</cp:coreProperties>
</file>