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7" r:id="rId3"/>
    <p:sldId id="278" r:id="rId4"/>
    <p:sldId id="276" r:id="rId5"/>
    <p:sldId id="256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57" r:id="rId14"/>
    <p:sldId id="265" r:id="rId15"/>
    <p:sldId id="266" r:id="rId16"/>
    <p:sldId id="268" r:id="rId17"/>
    <p:sldId id="267" r:id="rId18"/>
    <p:sldId id="269" r:id="rId19"/>
    <p:sldId id="281" r:id="rId20"/>
    <p:sldId id="270" r:id="rId21"/>
    <p:sldId id="271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7C80"/>
    <a:srgbClr val="99CCFF"/>
    <a:srgbClr val="FF66FF"/>
    <a:srgbClr val="ECD09E"/>
    <a:srgbClr val="F0E69A"/>
    <a:srgbClr val="EFD79B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08" autoAdjust="0"/>
    <p:restoredTop sz="94660"/>
  </p:normalViewPr>
  <p:slideViewPr>
    <p:cSldViewPr snapToGrid="0">
      <p:cViewPr varScale="1">
        <p:scale>
          <a:sx n="81" d="100"/>
          <a:sy n="81" d="100"/>
        </p:scale>
        <p:origin x="3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3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E317-D91B-47AC-BE62-018395CAE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1FB819-27DB-42A5-B94C-A89506AF6A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91424-12C9-4947-907E-7F6E3393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F9FD2-26DA-45BB-9F9A-0EEB42D14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7106E-172B-408B-9F44-FDD5F2C3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420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0BF16-8127-4075-89A7-AEE6E1D20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35187-697E-4B6A-A53C-D7F288FC4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667E5-6D3D-4031-B3BB-D8D6738DA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5AE29-5431-4728-B623-582DED047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EE4FD-09B9-4C15-9B26-5DDA08BB5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5329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8E004-9F20-433F-8E3F-314C15534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E0EF7-62B9-4F38-BA79-4C2B0228C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C0639-EDD4-4D82-AC72-42583867B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1944C-DE54-452F-BAEC-B8655A3FE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E0331-1780-44C2-9D80-9580C12E1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5495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8719C-D098-49EF-84E9-53E9CA29C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81AEB-2780-4B69-BEF8-623B2AFBE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696FF-A755-41B0-B960-37986B395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183780-B737-416E-AA41-FAC4CC21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D11DA-08FF-420D-856F-C41244EA1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3C4226-CC9B-4A8A-A4C1-C67BE1F79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473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827DF-E8FF-433E-AE3F-597738F2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A7E2E1-55D1-4ED5-8858-728E6C8E3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CAC5F-A249-4B0F-9BC5-5D69CFEB6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EA1A2B-0400-4111-8F70-553FF37368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16680F-3929-4D5E-8209-183B7604D8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910A55-70E1-4E1C-BD64-5109B2E9E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E1238E-7DA0-4099-84BD-54F78920C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92DE17-A139-4111-AAF0-533D8B372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30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06E3-7510-47DC-8759-E3EC2781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A83412-F134-4AD0-9775-7C5D15D26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50CBA-52A5-4D2E-8DDA-A1061DB4F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46E462-C071-4D7E-AA33-ECC53809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8356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D467F1-C24B-4E7D-BA57-53131B3A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54F585-4F84-401A-A883-5A30FCAF8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17A6F-0BF5-46A6-8B6E-99245CFA2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2248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6062F-49B2-4D58-BA30-AE51BF176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41601-07E9-4448-A9A7-4AF08776D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A31D6-E652-4BE6-9A43-113C9CE5E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B6196-D653-4FB4-9CF8-1D0E3C5D7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76A25-8790-4EAD-AC1B-FB78991B6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BD3AD1-8AF4-444F-8EA4-F4516A47A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690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ADF7B-EFD7-4403-B2B6-E8933B2BF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1B4B00-D1FE-4A81-B7DA-A27417BB06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B2B50-35D2-44BA-9CA1-680BCC4E3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8B9A6-96FC-4BDC-890F-CB1C40650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B7B1C-FF17-4E81-8173-E03955F32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BA538-7C74-4E1F-9A63-53F592950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0297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6D98-2D6F-40CC-9341-63D3E08C9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8BB275-AE2E-4093-BF55-F0B042C8B9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09543-C850-4D98-870D-74DA8CDC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9964C-0A7E-454F-88C7-00253F845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D08BD-0409-4963-B18C-494712F54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5786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50BAB-E2C1-429E-8563-7CB49385C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75F8EF-E9ED-41D1-B141-34A5BCCC6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4D460-3E1A-4153-A59E-397E43DB6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5E14B-F0BC-40C9-B868-66A30FEE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4C739-6651-4B41-9522-BF15AA6A6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988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4B6B35-A6EC-4EBC-B31E-D2ED9799C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AC91-B9E3-4377-99EF-A9801FF35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C581A-9A2E-4E59-A691-0DC7A15724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441ED-0D0E-47FA-AA70-9F819EAE3D72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AB3AC-4C2E-4155-B309-B5DA3DCF33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B5264-65E7-4B57-AACC-22AF15E68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4C549-5A3E-4840-AD19-93CB8EAFCC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204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lbertamathresources.school.blo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lbertamathresources.school.blo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lbertamathresources.school.blog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mbayer@clearview.ab.c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7C9DD9-3A3C-4DD8-BB04-C5D11DA982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53" t="18353" r="33118" b="7294"/>
          <a:stretch/>
        </p:blipFill>
        <p:spPr>
          <a:xfrm>
            <a:off x="172123" y="215153"/>
            <a:ext cx="7270104" cy="64653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C58F06-0378-46A8-9361-209161AFFA43}"/>
              </a:ext>
            </a:extLst>
          </p:cNvPr>
          <p:cNvSpPr txBox="1"/>
          <p:nvPr/>
        </p:nvSpPr>
        <p:spPr>
          <a:xfrm>
            <a:off x="7680960" y="215153"/>
            <a:ext cx="4163210" cy="58785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i="1" dirty="0">
                <a:highlight>
                  <a:srgbClr val="FFFF00"/>
                </a:highlight>
              </a:rPr>
              <a:t>Auto-Marking Labs and Activities involving Unique Student-Generated Data for Math and Science using Google Spreadsheets</a:t>
            </a:r>
          </a:p>
          <a:p>
            <a:endParaRPr lang="en-CA" i="1" dirty="0"/>
          </a:p>
          <a:p>
            <a:r>
              <a:rPr lang="en-CA" sz="1600" i="1" dirty="0"/>
              <a:t>Free Goodies: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>
                <a:hlinkClick r:id="rId3"/>
              </a:rPr>
              <a:t>https://albertamathresources.school.blog/</a:t>
            </a:r>
            <a:endParaRPr lang="en-CA" sz="16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Ma10C, Ma20-1, Ma20-2, Phys20, Phys30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ESTCA Presentations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Excel Sheets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i="1" dirty="0"/>
          </a:p>
          <a:p>
            <a:r>
              <a:rPr lang="en-CA" sz="1600" i="1" dirty="0"/>
              <a:t>Auto-Marking Labs and Activities: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Google 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Exporting to Google Spreadsheet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Setting up Auto-Marking Spreadsheet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“Auto-Marking” Student Submissions</a:t>
            </a:r>
          </a:p>
          <a:p>
            <a:endParaRPr lang="en-CA" sz="1600" i="1" dirty="0"/>
          </a:p>
          <a:p>
            <a:r>
              <a:rPr lang="en-CA" sz="1600" i="1" dirty="0"/>
              <a:t>Examples: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Initial Speed of a Throw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Momentum Cars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i="1" dirty="0"/>
          </a:p>
          <a:p>
            <a:r>
              <a:rPr lang="en-CA" sz="1600" i="1" dirty="0"/>
              <a:t>Step-by-Step Videos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Building  Google 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i="1" dirty="0"/>
              <a:t>Building a Google Spreadsheet</a:t>
            </a:r>
          </a:p>
        </p:txBody>
      </p:sp>
    </p:spTree>
    <p:extLst>
      <p:ext uri="{BB962C8B-B14F-4D97-AF65-F5344CB8AC3E}">
        <p14:creationId xmlns:p14="http://schemas.microsoft.com/office/powerpoint/2010/main" val="1075141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Free clipart, Free Transparent FREE for download on WebStockReview 2021">
            <a:extLst>
              <a:ext uri="{FF2B5EF4-FFF2-40B4-BE49-F238E27FC236}">
                <a16:creationId xmlns:a16="http://schemas.microsoft.com/office/drawing/2014/main" id="{D121947B-93AD-4143-B560-D2B3F7DBE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4"/>
          <a:stretch/>
        </p:blipFill>
        <p:spPr bwMode="auto">
          <a:xfrm>
            <a:off x="20" y="10"/>
            <a:ext cx="12191980" cy="6095990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A1FC8E6-41CB-4E44-9DB4-D71B4FC3DD91}"/>
              </a:ext>
            </a:extLst>
          </p:cNvPr>
          <p:cNvSpPr txBox="1"/>
          <p:nvPr/>
        </p:nvSpPr>
        <p:spPr>
          <a:xfrm>
            <a:off x="1015467" y="5896034"/>
            <a:ext cx="64809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i="1" dirty="0">
                <a:solidFill>
                  <a:schemeClr val="bg1"/>
                </a:solidFill>
              </a:rPr>
              <a:t>Free Goodies: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i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https://albertamathresources.school.blog/</a:t>
            </a:r>
            <a:endParaRPr lang="en-CA" sz="1800" i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i="1" dirty="0">
                <a:solidFill>
                  <a:schemeClr val="bg1"/>
                </a:solidFill>
              </a:rPr>
              <a:t>Ma10C, Ma20-1, Ma20-2, Phys20, Phys30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378B6D-CF43-4FC0-AAEF-B513806F6932}"/>
              </a:ext>
            </a:extLst>
          </p:cNvPr>
          <p:cNvSpPr txBox="1"/>
          <p:nvPr/>
        </p:nvSpPr>
        <p:spPr>
          <a:xfrm>
            <a:off x="5625446" y="6173033"/>
            <a:ext cx="6480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i="1" dirty="0">
                <a:solidFill>
                  <a:schemeClr val="bg1"/>
                </a:solidFill>
              </a:rPr>
              <a:t>ESTCA Presentations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i="1" dirty="0">
                <a:solidFill>
                  <a:schemeClr val="bg1"/>
                </a:solidFill>
              </a:rPr>
              <a:t>Excel Sheets</a:t>
            </a:r>
          </a:p>
        </p:txBody>
      </p:sp>
    </p:spTree>
    <p:extLst>
      <p:ext uri="{BB962C8B-B14F-4D97-AF65-F5344CB8AC3E}">
        <p14:creationId xmlns:p14="http://schemas.microsoft.com/office/powerpoint/2010/main" val="3690119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1BDAE9-92E7-4DDD-A00C-C97AC3DAC4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00" t="19295" r="20764" b="68156"/>
          <a:stretch/>
        </p:blipFill>
        <p:spPr>
          <a:xfrm>
            <a:off x="808930" y="581469"/>
            <a:ext cx="10236440" cy="12096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A80EBF-8FB2-4FD8-AC63-8F2CEF555D38}"/>
              </a:ext>
            </a:extLst>
          </p:cNvPr>
          <p:cNvSpPr txBox="1"/>
          <p:nvPr/>
        </p:nvSpPr>
        <p:spPr>
          <a:xfrm>
            <a:off x="290456" y="126418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hlinkClick r:id="rId3"/>
              </a:rPr>
              <a:t>https://albertamathresources.school.blog/</a:t>
            </a:r>
            <a:endParaRPr lang="en-CA" dirty="0"/>
          </a:p>
          <a:p>
            <a:endParaRPr lang="en-CA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A3B93AF7-8A7C-4792-B359-3B54ECAB84B4}"/>
              </a:ext>
            </a:extLst>
          </p:cNvPr>
          <p:cNvSpPr/>
          <p:nvPr/>
        </p:nvSpPr>
        <p:spPr>
          <a:xfrm>
            <a:off x="1668545" y="1527142"/>
            <a:ext cx="1800520" cy="395926"/>
          </a:xfrm>
          <a:prstGeom prst="downArrow">
            <a:avLst>
              <a:gd name="adj1" fmla="val 50000"/>
              <a:gd name="adj2" fmla="val 619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B290542F-9909-4657-BC49-627C0D37A8A2}"/>
              </a:ext>
            </a:extLst>
          </p:cNvPr>
          <p:cNvSpPr/>
          <p:nvPr/>
        </p:nvSpPr>
        <p:spPr>
          <a:xfrm>
            <a:off x="5995448" y="1527142"/>
            <a:ext cx="1800520" cy="395926"/>
          </a:xfrm>
          <a:prstGeom prst="downArrow">
            <a:avLst>
              <a:gd name="adj1" fmla="val 50000"/>
              <a:gd name="adj2" fmla="val 619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48D3E0-2FFF-4311-BB1C-4542C3BA2367}"/>
              </a:ext>
            </a:extLst>
          </p:cNvPr>
          <p:cNvSpPr txBox="1"/>
          <p:nvPr/>
        </p:nvSpPr>
        <p:spPr>
          <a:xfrm>
            <a:off x="1668545" y="2004355"/>
            <a:ext cx="18699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Pre-built Excel sheets that can be used to build questions for Math 20-1, Math 30-1, and Physics 30</a:t>
            </a:r>
          </a:p>
          <a:p>
            <a:endParaRPr lang="en-CA" sz="1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The subject of my 2019/2020 ESTCA presentation.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4B3C33-AE27-429F-9A6C-6B3CCB76F4D8}"/>
              </a:ext>
            </a:extLst>
          </p:cNvPr>
          <p:cNvSpPr txBox="1"/>
          <p:nvPr/>
        </p:nvSpPr>
        <p:spPr>
          <a:xfrm>
            <a:off x="5976595" y="2004355"/>
            <a:ext cx="18699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Copies of my 2019/2020 ESTCA presentation on Excel sheets.</a:t>
            </a:r>
          </a:p>
          <a:p>
            <a:endParaRPr lang="en-CA" sz="1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Copies of my 2020/21 ESTCA presentation on Auto-Marking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2B66FB-85B8-4D0B-BC64-17C5C18DBB13}"/>
              </a:ext>
            </a:extLst>
          </p:cNvPr>
          <p:cNvSpPr txBox="1"/>
          <p:nvPr/>
        </p:nvSpPr>
        <p:spPr>
          <a:xfrm>
            <a:off x="3337670" y="1205135"/>
            <a:ext cx="11406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chemeClr val="bg1">
                    <a:lumMod val="75000"/>
                  </a:schemeClr>
                </a:solidFill>
              </a:rPr>
              <a:t>Math 10C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36DA60-7208-4D59-8B01-288427F1317E}"/>
              </a:ext>
            </a:extLst>
          </p:cNvPr>
          <p:cNvSpPr txBox="1"/>
          <p:nvPr/>
        </p:nvSpPr>
        <p:spPr>
          <a:xfrm>
            <a:off x="4501881" y="1205135"/>
            <a:ext cx="12861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chemeClr val="bg1">
                    <a:lumMod val="75000"/>
                  </a:schemeClr>
                </a:solidFill>
              </a:rPr>
              <a:t>Math 20-1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7C28FF-B863-43C9-ADEC-0363FA4DB6AE}"/>
              </a:ext>
            </a:extLst>
          </p:cNvPr>
          <p:cNvSpPr txBox="1"/>
          <p:nvPr/>
        </p:nvSpPr>
        <p:spPr>
          <a:xfrm>
            <a:off x="7918518" y="1207564"/>
            <a:ext cx="9332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chemeClr val="bg1">
                    <a:lumMod val="75000"/>
                  </a:schemeClr>
                </a:solidFill>
              </a:rPr>
              <a:t>Phys20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8D44B5-B4EF-4119-9B7A-FEDEEAB8E23F}"/>
              </a:ext>
            </a:extLst>
          </p:cNvPr>
          <p:cNvSpPr txBox="1"/>
          <p:nvPr/>
        </p:nvSpPr>
        <p:spPr>
          <a:xfrm>
            <a:off x="8842346" y="1205135"/>
            <a:ext cx="9332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chemeClr val="bg1">
                    <a:lumMod val="75000"/>
                  </a:schemeClr>
                </a:solidFill>
              </a:rPr>
              <a:t>Phys30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11E030-FD80-4DA5-8430-184018DB0503}"/>
              </a:ext>
            </a:extLst>
          </p:cNvPr>
          <p:cNvSpPr txBox="1"/>
          <p:nvPr/>
        </p:nvSpPr>
        <p:spPr>
          <a:xfrm>
            <a:off x="9766174" y="1205135"/>
            <a:ext cx="13027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chemeClr val="bg1">
                    <a:lumMod val="75000"/>
                  </a:schemeClr>
                </a:solidFill>
              </a:rPr>
              <a:t>Math 20-2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85B450A-17B4-4BA7-B337-24BFD2661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00" t="19295" r="20764" b="68156"/>
          <a:stretch/>
        </p:blipFill>
        <p:spPr>
          <a:xfrm>
            <a:off x="808930" y="4121234"/>
            <a:ext cx="10236440" cy="120962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9881489-AA4B-4827-B91A-D0CC412F3688}"/>
              </a:ext>
            </a:extLst>
          </p:cNvPr>
          <p:cNvSpPr txBox="1"/>
          <p:nvPr/>
        </p:nvSpPr>
        <p:spPr>
          <a:xfrm>
            <a:off x="870206" y="4754327"/>
            <a:ext cx="7983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chemeClr val="bg1">
                    <a:lumMod val="75000"/>
                  </a:schemeClr>
                </a:solidFill>
              </a:rPr>
              <a:t>Home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8E67ABA-8B09-4823-981D-B62088E9C785}"/>
              </a:ext>
            </a:extLst>
          </p:cNvPr>
          <p:cNvSpPr txBox="1"/>
          <p:nvPr/>
        </p:nvSpPr>
        <p:spPr>
          <a:xfrm>
            <a:off x="1758053" y="4754327"/>
            <a:ext cx="153248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chemeClr val="bg1">
                    <a:lumMod val="75000"/>
                  </a:schemeClr>
                </a:solidFill>
              </a:rPr>
              <a:t>Spreadsheets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E0791B-F068-497A-ADDF-9E9E085D7003}"/>
              </a:ext>
            </a:extLst>
          </p:cNvPr>
          <p:cNvSpPr txBox="1"/>
          <p:nvPr/>
        </p:nvSpPr>
        <p:spPr>
          <a:xfrm>
            <a:off x="5726738" y="4759037"/>
            <a:ext cx="21198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chemeClr val="bg1">
                    <a:lumMod val="75000"/>
                  </a:schemeClr>
                </a:solidFill>
              </a:rPr>
              <a:t>ESTCA Convention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385755-4671-4E75-A0C2-F89376E2E1C9}"/>
              </a:ext>
            </a:extLst>
          </p:cNvPr>
          <p:cNvSpPr txBox="1"/>
          <p:nvPr/>
        </p:nvSpPr>
        <p:spPr>
          <a:xfrm>
            <a:off x="1668545" y="5428404"/>
            <a:ext cx="9209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And the rest of these are pre-built courses with Formative Quizzes (FQ), Handouts, and Worksheets. Each has completed PDF’s, so everything is already keyed.</a:t>
            </a:r>
          </a:p>
          <a:p>
            <a:endParaRPr lang="en-CA" sz="1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Smart Notebook lessons and Summative Assessments are available upon request. Email 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  <a:hlinkClick r:id="rId4"/>
              </a:rPr>
              <a:t>mbayer@clearview.ab.ca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 for copies.</a:t>
            </a:r>
          </a:p>
        </p:txBody>
      </p:sp>
    </p:spTree>
    <p:extLst>
      <p:ext uri="{BB962C8B-B14F-4D97-AF65-F5344CB8AC3E}">
        <p14:creationId xmlns:p14="http://schemas.microsoft.com/office/powerpoint/2010/main" val="2772154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preadsheet Google Docs Microsoft Excel Apple Icon Format Icon PNG, Clipart,  Apple Icon Image Format, Application">
            <a:extLst>
              <a:ext uri="{FF2B5EF4-FFF2-40B4-BE49-F238E27FC236}">
                <a16:creationId xmlns:a16="http://schemas.microsoft.com/office/drawing/2014/main" id="{C4281852-4A02-420E-BE6C-E26883F12B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5" r="2" b="8809"/>
          <a:stretch/>
        </p:blipFill>
        <p:spPr bwMode="auto"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76" name="Group 7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077" name="Group 7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B56696A-9A4D-4006-AF2A-11DFE9D7A3CE}"/>
              </a:ext>
            </a:extLst>
          </p:cNvPr>
          <p:cNvSpPr txBox="1"/>
          <p:nvPr/>
        </p:nvSpPr>
        <p:spPr>
          <a:xfrm>
            <a:off x="296944" y="284863"/>
            <a:ext cx="19890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i="1" dirty="0">
                <a:solidFill>
                  <a:schemeClr val="bg1"/>
                </a:solidFill>
              </a:rPr>
              <a:t>Auto-Marking Labs and Activities: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i="1" dirty="0">
                <a:solidFill>
                  <a:schemeClr val="bg1"/>
                </a:solidFill>
              </a:rPr>
              <a:t>Google 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i="1" dirty="0">
                <a:solidFill>
                  <a:schemeClr val="bg1"/>
                </a:solidFill>
              </a:rPr>
              <a:t>Exporting to Google Spreadsheet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i="1" dirty="0">
                <a:solidFill>
                  <a:schemeClr val="bg1"/>
                </a:solidFill>
              </a:rPr>
              <a:t>Setting up Auto-Marking Spreadsheet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i="1" dirty="0">
                <a:solidFill>
                  <a:schemeClr val="bg1"/>
                </a:solidFill>
              </a:rPr>
              <a:t>“Auto-Marking” Student Submissions</a:t>
            </a:r>
          </a:p>
        </p:txBody>
      </p:sp>
    </p:spTree>
    <p:extLst>
      <p:ext uri="{BB962C8B-B14F-4D97-AF65-F5344CB8AC3E}">
        <p14:creationId xmlns:p14="http://schemas.microsoft.com/office/powerpoint/2010/main" val="472322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773410-FC1E-4AA1-A836-A35E67C0BA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73" t="19574" r="50691" b="8085"/>
          <a:stretch/>
        </p:blipFill>
        <p:spPr>
          <a:xfrm>
            <a:off x="223735" y="214008"/>
            <a:ext cx="5005053" cy="64786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7A62CE-F90C-4DD7-B2E3-A65E339397EA}"/>
                  </a:ext>
                </a:extLst>
              </p:cNvPr>
              <p:cNvSpPr txBox="1"/>
              <p:nvPr/>
            </p:nvSpPr>
            <p:spPr>
              <a:xfrm>
                <a:off x="7574570" y="4781286"/>
                <a:ext cx="3094309" cy="5734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𝐸𝑓𝑓</m:t>
                      </m:r>
                      <m:d>
                        <m:d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𝑈𝑠𝑒𝑓𝑢𝑙</m:t>
                          </m:r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CA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CA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en-CA" b="0" i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CA" b="0" i="0" smtClean="0">
                          <a:latin typeface="Cambria Math" panose="02040503050406030204" pitchFamily="18" charset="0"/>
                        </a:rPr>
                        <m:t>100%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7A62CE-F90C-4DD7-B2E3-A65E33939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570" y="4781286"/>
                <a:ext cx="3094309" cy="5734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B98565-5236-41D3-94A4-E3808FAF6C87}"/>
                  </a:ext>
                </a:extLst>
              </p:cNvPr>
              <p:cNvSpPr txBox="1"/>
              <p:nvPr/>
            </p:nvSpPr>
            <p:spPr>
              <a:xfrm>
                <a:off x="7390761" y="2730152"/>
                <a:ext cx="12359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𝐸𝑝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CA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  <m:sSub>
                        <m:sSubPr>
                          <m:ctrlP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B98565-5236-41D3-94A4-E3808FAF6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761" y="2730152"/>
                <a:ext cx="1235979" cy="276999"/>
              </a:xfrm>
              <a:prstGeom prst="rect">
                <a:avLst/>
              </a:prstGeom>
              <a:blipFill>
                <a:blip r:embed="rId4"/>
                <a:stretch>
                  <a:fillRect l="-5911" r="-1478" b="-3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B71DE6-1D7B-4979-A94D-3C528C1CAEB9}"/>
                  </a:ext>
                </a:extLst>
              </p:cNvPr>
              <p:cNvSpPr txBox="1"/>
              <p:nvPr/>
            </p:nvSpPr>
            <p:spPr>
              <a:xfrm>
                <a:off x="9495024" y="2753848"/>
                <a:ext cx="1301125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𝐸𝑝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CA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  <m:sSub>
                        <m:sSubPr>
                          <m:ctrlP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CA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B71DE6-1D7B-4979-A94D-3C528C1CA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5024" y="2753848"/>
                <a:ext cx="1301125" cy="299249"/>
              </a:xfrm>
              <a:prstGeom prst="rect">
                <a:avLst/>
              </a:prstGeom>
              <a:blipFill>
                <a:blip r:embed="rId5"/>
                <a:stretch>
                  <a:fillRect l="-6103" r="-3286" b="-2857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ACC50C-4974-4224-88B2-2D52FFE42A48}"/>
                  </a:ext>
                </a:extLst>
              </p:cNvPr>
              <p:cNvSpPr txBox="1"/>
              <p:nvPr/>
            </p:nvSpPr>
            <p:spPr>
              <a:xfrm>
                <a:off x="7795966" y="862564"/>
                <a:ext cx="4404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ACC50C-4974-4224-88B2-2D52FFE42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5966" y="862564"/>
                <a:ext cx="44044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DC17CD7-453C-4E35-A17C-5E538B2C4DDB}"/>
                  </a:ext>
                </a:extLst>
              </p:cNvPr>
              <p:cNvSpPr txBox="1"/>
              <p:nvPr/>
            </p:nvSpPr>
            <p:spPr>
              <a:xfrm>
                <a:off x="9950031" y="851439"/>
                <a:ext cx="466923" cy="391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DC17CD7-453C-4E35-A17C-5E538B2C4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0031" y="851439"/>
                <a:ext cx="466923" cy="391582"/>
              </a:xfrm>
              <a:prstGeom prst="rect">
                <a:avLst/>
              </a:prstGeom>
              <a:blipFill>
                <a:blip r:embed="rId7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FD978D-840C-42BA-BD0C-1AE58697B73A}"/>
                  </a:ext>
                </a:extLst>
              </p:cNvPr>
              <p:cNvSpPr txBox="1"/>
              <p:nvPr/>
            </p:nvSpPr>
            <p:spPr>
              <a:xfrm>
                <a:off x="8903973" y="862564"/>
                <a:ext cx="4355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FD978D-840C-42BA-BD0C-1AE58697B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973" y="862564"/>
                <a:ext cx="43550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ADC5486-984C-40B2-8F2A-BDDA7899AF81}"/>
              </a:ext>
            </a:extLst>
          </p:cNvPr>
          <p:cNvCxnSpPr>
            <a:cxnSpLocks/>
            <a:stCxn id="11" idx="2"/>
            <a:endCxn id="9" idx="0"/>
          </p:cNvCxnSpPr>
          <p:nvPr/>
        </p:nvCxnSpPr>
        <p:spPr>
          <a:xfrm flipH="1">
            <a:off x="8008751" y="1231896"/>
            <a:ext cx="7436" cy="149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D26BBA3-3653-43D1-B7AA-412F23AC1A16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8291317" y="1231896"/>
            <a:ext cx="830408" cy="149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B1BAB8E-3D36-4C77-ACF3-6B6D6DE88103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9121725" y="1231896"/>
            <a:ext cx="779513" cy="149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FCD851A-47C6-4D6C-9209-C3251F098581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10145587" y="1243021"/>
            <a:ext cx="37906" cy="1510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B9AC926-8282-4DE4-BA0E-F88FBEAA9042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8008751" y="3007151"/>
            <a:ext cx="895222" cy="1659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EF2A8E3-54D5-4789-80F6-AAE3C6F67EB0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9339477" y="3053097"/>
            <a:ext cx="806110" cy="1613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88A87C5-5014-47EF-A2A1-F810266A6492}"/>
              </a:ext>
            </a:extLst>
          </p:cNvPr>
          <p:cNvSpPr txBox="1"/>
          <p:nvPr/>
        </p:nvSpPr>
        <p:spPr>
          <a:xfrm>
            <a:off x="5649510" y="1827135"/>
            <a:ext cx="1579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Simple calculations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013285-6D83-4BDA-B1CC-0BB3BFA38A7C}"/>
              </a:ext>
            </a:extLst>
          </p:cNvPr>
          <p:cNvSpPr txBox="1"/>
          <p:nvPr/>
        </p:nvSpPr>
        <p:spPr>
          <a:xfrm>
            <a:off x="5664292" y="3615781"/>
            <a:ext cx="19046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Rounding or calculation errors affect answer at the next step.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44CD15E9-47C6-4D80-9C86-D6DB3F0DAF6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8498" t="45865" r="60602" b="50550"/>
          <a:stretch/>
        </p:blipFill>
        <p:spPr>
          <a:xfrm>
            <a:off x="7568981" y="5966280"/>
            <a:ext cx="4139278" cy="399421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3C56251-0312-4164-8C8B-3B3DAE6DC241}"/>
              </a:ext>
            </a:extLst>
          </p:cNvPr>
          <p:cNvSpPr txBox="1"/>
          <p:nvPr/>
        </p:nvSpPr>
        <p:spPr>
          <a:xfrm>
            <a:off x="5689378" y="5781554"/>
            <a:ext cx="19046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Solution? Range check every intermediate answer. Carry through mistakes.</a:t>
            </a:r>
          </a:p>
        </p:txBody>
      </p:sp>
    </p:spTree>
    <p:extLst>
      <p:ext uri="{BB962C8B-B14F-4D97-AF65-F5344CB8AC3E}">
        <p14:creationId xmlns:p14="http://schemas.microsoft.com/office/powerpoint/2010/main" val="3987380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5F5209-262D-4B07-8AC7-CE5EAF2003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65" b="5725"/>
          <a:stretch/>
        </p:blipFill>
        <p:spPr>
          <a:xfrm>
            <a:off x="0" y="258184"/>
            <a:ext cx="5206701" cy="26508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9AD814-E114-4193-9DD1-6DB99F57BD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12" t="19608" r="13794" b="13255"/>
          <a:stretch/>
        </p:blipFill>
        <p:spPr>
          <a:xfrm>
            <a:off x="3593054" y="1893346"/>
            <a:ext cx="8326419" cy="46042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C54DBA-E45E-404A-8680-41053D5EBEE0}"/>
              </a:ext>
            </a:extLst>
          </p:cNvPr>
          <p:cNvSpPr txBox="1"/>
          <p:nvPr/>
        </p:nvSpPr>
        <p:spPr>
          <a:xfrm>
            <a:off x="5990592" y="258184"/>
            <a:ext cx="48531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Plan: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Build Google Form for students to submit data.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Export to Google Spreadsheet.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Build Google Spreadsheet formula to mark data.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FD9EFB-C1B0-4ED2-8E08-900C802FE681}"/>
              </a:ext>
            </a:extLst>
          </p:cNvPr>
          <p:cNvSpPr txBox="1"/>
          <p:nvPr/>
        </p:nvSpPr>
        <p:spPr>
          <a:xfrm>
            <a:off x="354021" y="3879490"/>
            <a:ext cx="3211867" cy="315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Questions are recorded as Short answer.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815FCC-D813-460F-9D93-40ADF5891D3D}"/>
              </a:ext>
            </a:extLst>
          </p:cNvPr>
          <p:cNvSpPr txBox="1"/>
          <p:nvPr/>
        </p:nvSpPr>
        <p:spPr>
          <a:xfrm>
            <a:off x="326857" y="4892162"/>
            <a:ext cx="3211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Response validation is turned on using the “three dots” in the bottom right.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885F5B-0F40-4DFB-9A56-EA845AAECDB0}"/>
              </a:ext>
            </a:extLst>
          </p:cNvPr>
          <p:cNvSpPr txBox="1"/>
          <p:nvPr/>
        </p:nvSpPr>
        <p:spPr>
          <a:xfrm>
            <a:off x="326856" y="5828535"/>
            <a:ext cx="3211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Question is toggled to “Required”.</a:t>
            </a:r>
          </a:p>
        </p:txBody>
      </p:sp>
    </p:spTree>
    <p:extLst>
      <p:ext uri="{BB962C8B-B14F-4D97-AF65-F5344CB8AC3E}">
        <p14:creationId xmlns:p14="http://schemas.microsoft.com/office/powerpoint/2010/main" val="4247339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B3C3C75-3E13-4D0A-B8B1-256FA530B84B}"/>
              </a:ext>
            </a:extLst>
          </p:cNvPr>
          <p:cNvGrpSpPr/>
          <p:nvPr/>
        </p:nvGrpSpPr>
        <p:grpSpPr>
          <a:xfrm>
            <a:off x="1500749" y="150577"/>
            <a:ext cx="5098793" cy="6556845"/>
            <a:chOff x="161364" y="139849"/>
            <a:chExt cx="7691718" cy="1095128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98C5CC7-A734-42E9-9E4B-8CF91C00AA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7911" t="16314" r="19000" b="19059"/>
            <a:stretch/>
          </p:blipFill>
          <p:spPr>
            <a:xfrm>
              <a:off x="161364" y="139849"/>
              <a:ext cx="7691718" cy="443215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DEFB14-1945-485B-90FD-249AE8508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911" t="17255" r="19000" b="11843"/>
            <a:stretch/>
          </p:blipFill>
          <p:spPr>
            <a:xfrm>
              <a:off x="161364" y="4572001"/>
              <a:ext cx="7691718" cy="486245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6F88C66-E638-461D-B71C-E5C893B20C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7911" t="62588" r="19000" b="13255"/>
            <a:stretch/>
          </p:blipFill>
          <p:spPr>
            <a:xfrm>
              <a:off x="161364" y="9434459"/>
              <a:ext cx="7691718" cy="165667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C7899A-CAD5-4F9E-AB93-9A97915FB627}"/>
                  </a:ext>
                </a:extLst>
              </p:cNvPr>
              <p:cNvSpPr txBox="1"/>
              <p:nvPr/>
            </p:nvSpPr>
            <p:spPr>
              <a:xfrm>
                <a:off x="7574570" y="4781286"/>
                <a:ext cx="3094309" cy="5734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𝐸𝑓𝑓</m:t>
                      </m:r>
                      <m:d>
                        <m:d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𝑈𝑠𝑒𝑓𝑢𝑙</m:t>
                          </m:r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CA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CA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en-CA" b="0" i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CA" b="0" i="0" smtClean="0">
                          <a:latin typeface="Cambria Math" panose="02040503050406030204" pitchFamily="18" charset="0"/>
                        </a:rPr>
                        <m:t>100%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C7899A-CAD5-4F9E-AB93-9A97915FB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570" y="4781286"/>
                <a:ext cx="3094309" cy="5734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A321EA-421D-47ED-AB04-2F8F59DF3069}"/>
                  </a:ext>
                </a:extLst>
              </p:cNvPr>
              <p:cNvSpPr txBox="1"/>
              <p:nvPr/>
            </p:nvSpPr>
            <p:spPr>
              <a:xfrm>
                <a:off x="7390761" y="2730152"/>
                <a:ext cx="12359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𝐸𝑝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CA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  <m:sSub>
                        <m:sSubPr>
                          <m:ctrlP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A321EA-421D-47ED-AB04-2F8F59DF3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761" y="2730152"/>
                <a:ext cx="1235979" cy="276999"/>
              </a:xfrm>
              <a:prstGeom prst="rect">
                <a:avLst/>
              </a:prstGeom>
              <a:blipFill>
                <a:blip r:embed="rId6"/>
                <a:stretch>
                  <a:fillRect l="-5911" r="-1478" b="-3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B6393A-A73B-42FE-A133-A37CCBCC4700}"/>
                  </a:ext>
                </a:extLst>
              </p:cNvPr>
              <p:cNvSpPr txBox="1"/>
              <p:nvPr/>
            </p:nvSpPr>
            <p:spPr>
              <a:xfrm>
                <a:off x="9495024" y="2753848"/>
                <a:ext cx="1301125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𝐸𝑝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CA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  <m:sSub>
                        <m:sSubPr>
                          <m:ctrlP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CA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B6393A-A73B-42FE-A133-A37CCBCC4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5024" y="2753848"/>
                <a:ext cx="1301125" cy="299249"/>
              </a:xfrm>
              <a:prstGeom prst="rect">
                <a:avLst/>
              </a:prstGeom>
              <a:blipFill>
                <a:blip r:embed="rId7"/>
                <a:stretch>
                  <a:fillRect l="-6103" r="-3286" b="-2857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9DFCED-2BEA-4C8E-AF13-BA36348F53F3}"/>
                  </a:ext>
                </a:extLst>
              </p:cNvPr>
              <p:cNvSpPr txBox="1"/>
              <p:nvPr/>
            </p:nvSpPr>
            <p:spPr>
              <a:xfrm>
                <a:off x="7795966" y="862564"/>
                <a:ext cx="4404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9DFCED-2BEA-4C8E-AF13-BA36348F5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5966" y="862564"/>
                <a:ext cx="44044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6A72E4-C90A-46D0-BF8E-6646D3F683DB}"/>
                  </a:ext>
                </a:extLst>
              </p:cNvPr>
              <p:cNvSpPr txBox="1"/>
              <p:nvPr/>
            </p:nvSpPr>
            <p:spPr>
              <a:xfrm>
                <a:off x="9950031" y="851439"/>
                <a:ext cx="466923" cy="391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CA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6A72E4-C90A-46D0-BF8E-6646D3F68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0031" y="851439"/>
                <a:ext cx="466923" cy="391582"/>
              </a:xfrm>
              <a:prstGeom prst="rect">
                <a:avLst/>
              </a:prstGeom>
              <a:blipFill>
                <a:blip r:embed="rId9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516B6C-1855-424C-8F8E-3AA372E50D41}"/>
                  </a:ext>
                </a:extLst>
              </p:cNvPr>
              <p:cNvSpPr txBox="1"/>
              <p:nvPr/>
            </p:nvSpPr>
            <p:spPr>
              <a:xfrm>
                <a:off x="8903973" y="862564"/>
                <a:ext cx="4355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516B6C-1855-424C-8F8E-3AA372E50D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973" y="862564"/>
                <a:ext cx="43550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46D1D84-7CA5-4B47-86A9-8A6E2A65E7FE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8008751" y="1231896"/>
            <a:ext cx="7436" cy="149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5B0BCE7-74D7-4056-802C-EAD2A70B905F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8291317" y="1231896"/>
            <a:ext cx="830408" cy="149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BA56855-4325-408A-A0B6-FBADF919ACFF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9121725" y="1231896"/>
            <a:ext cx="779513" cy="149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5F9BB66-273B-4214-A5EC-5A1E7879B8CF}"/>
              </a:ext>
            </a:extLst>
          </p:cNvPr>
          <p:cNvCxnSpPr>
            <a:cxnSpLocks/>
            <a:stCxn id="13" idx="2"/>
            <a:endCxn id="11" idx="0"/>
          </p:cNvCxnSpPr>
          <p:nvPr/>
        </p:nvCxnSpPr>
        <p:spPr>
          <a:xfrm flipH="1">
            <a:off x="10145587" y="1243021"/>
            <a:ext cx="37906" cy="1510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E6C95CE-935A-4528-BD5A-B9336AA24F7B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8008751" y="3007151"/>
            <a:ext cx="895222" cy="1659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3A6D778-11C2-428C-A0CB-E78CB02FDE99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9339477" y="3053097"/>
            <a:ext cx="806110" cy="1613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710335CE-D885-4F60-8C68-061350A410AE}"/>
              </a:ext>
            </a:extLst>
          </p:cNvPr>
          <p:cNvSpPr/>
          <p:nvPr/>
        </p:nvSpPr>
        <p:spPr>
          <a:xfrm>
            <a:off x="7715757" y="311835"/>
            <a:ext cx="565608" cy="57503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tx1"/>
                </a:solidFill>
              </a:rPr>
              <a:t>Q1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A8D045-4ED1-4550-B85A-5ACF406EF148}"/>
              </a:ext>
            </a:extLst>
          </p:cNvPr>
          <p:cNvSpPr/>
          <p:nvPr/>
        </p:nvSpPr>
        <p:spPr>
          <a:xfrm>
            <a:off x="9950031" y="316560"/>
            <a:ext cx="565608" cy="57503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tx1"/>
                </a:solidFill>
              </a:rPr>
              <a:t>Q2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3CF2F1C-F603-4D0A-84DC-6A88EAF6154F}"/>
              </a:ext>
            </a:extLst>
          </p:cNvPr>
          <p:cNvSpPr/>
          <p:nvPr/>
        </p:nvSpPr>
        <p:spPr>
          <a:xfrm>
            <a:off x="8832894" y="311835"/>
            <a:ext cx="565608" cy="57503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tx1"/>
                </a:solidFill>
              </a:rPr>
              <a:t>Q3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A7DEA62-E6C6-4D9C-AC6F-D1F2FB17E143}"/>
              </a:ext>
            </a:extLst>
          </p:cNvPr>
          <p:cNvSpPr/>
          <p:nvPr/>
        </p:nvSpPr>
        <p:spPr>
          <a:xfrm>
            <a:off x="6776360" y="2581133"/>
            <a:ext cx="565608" cy="57503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tx1"/>
                </a:solidFill>
              </a:rPr>
              <a:t>Q4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CD6C6D6-CDBB-4B02-A663-D7F53DC99653}"/>
              </a:ext>
            </a:extLst>
          </p:cNvPr>
          <p:cNvSpPr/>
          <p:nvPr/>
        </p:nvSpPr>
        <p:spPr>
          <a:xfrm>
            <a:off x="10886645" y="2581133"/>
            <a:ext cx="565608" cy="57503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tx1"/>
                </a:solidFill>
              </a:rPr>
              <a:t>Q5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1AD1E88-0685-46BE-99DB-86F3956BE8AF}"/>
              </a:ext>
            </a:extLst>
          </p:cNvPr>
          <p:cNvSpPr/>
          <p:nvPr/>
        </p:nvSpPr>
        <p:spPr>
          <a:xfrm>
            <a:off x="6960452" y="4750210"/>
            <a:ext cx="565608" cy="57503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tx1"/>
                </a:solidFill>
              </a:rPr>
              <a:t>Q6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0847EC-1FDF-439C-B001-8BDD11587BD6}"/>
              </a:ext>
            </a:extLst>
          </p:cNvPr>
          <p:cNvSpPr/>
          <p:nvPr/>
        </p:nvSpPr>
        <p:spPr>
          <a:xfrm rot="16200000">
            <a:off x="-188032" y="2020302"/>
            <a:ext cx="2665987" cy="6951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Initial Measured Values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5547187-1B04-4223-965C-DC54E9278C37}"/>
              </a:ext>
            </a:extLst>
          </p:cNvPr>
          <p:cNvSpPr/>
          <p:nvPr/>
        </p:nvSpPr>
        <p:spPr>
          <a:xfrm rot="16200000">
            <a:off x="137644" y="4360614"/>
            <a:ext cx="2014634" cy="6951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Intermediate Calculations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76B404C-DEA5-4E97-8148-582A7986FD01}"/>
              </a:ext>
            </a:extLst>
          </p:cNvPr>
          <p:cNvSpPr/>
          <p:nvPr/>
        </p:nvSpPr>
        <p:spPr>
          <a:xfrm rot="16200000">
            <a:off x="662270" y="5850621"/>
            <a:ext cx="965381" cy="6951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Final Answer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59EB995-B285-41C0-BB3E-1F938824E6AE}"/>
              </a:ext>
            </a:extLst>
          </p:cNvPr>
          <p:cNvSpPr/>
          <p:nvPr/>
        </p:nvSpPr>
        <p:spPr>
          <a:xfrm>
            <a:off x="5251806" y="3980329"/>
            <a:ext cx="957430" cy="3657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1 mark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9A56171-2406-4176-9E26-46C15EBA69EC}"/>
              </a:ext>
            </a:extLst>
          </p:cNvPr>
          <p:cNvSpPr/>
          <p:nvPr/>
        </p:nvSpPr>
        <p:spPr>
          <a:xfrm>
            <a:off x="5251806" y="5024816"/>
            <a:ext cx="957430" cy="3657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1 mark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60B6CB9-87EE-4DF6-ABA4-4D40F5310276}"/>
              </a:ext>
            </a:extLst>
          </p:cNvPr>
          <p:cNvSpPr/>
          <p:nvPr/>
        </p:nvSpPr>
        <p:spPr>
          <a:xfrm>
            <a:off x="5251806" y="6015331"/>
            <a:ext cx="957430" cy="3657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1 mark</a:t>
            </a:r>
          </a:p>
        </p:txBody>
      </p:sp>
    </p:spTree>
    <p:extLst>
      <p:ext uri="{BB962C8B-B14F-4D97-AF65-F5344CB8AC3E}">
        <p14:creationId xmlns:p14="http://schemas.microsoft.com/office/powerpoint/2010/main" val="3111844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4790B4-08AF-45CF-B5D0-5AE130C592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12706" r="1263" b="12784"/>
          <a:stretch/>
        </p:blipFill>
        <p:spPr>
          <a:xfrm>
            <a:off x="333488" y="1928307"/>
            <a:ext cx="10891046" cy="4623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E79BB5-E546-4135-A7E8-19794E2F52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176" t="12393" r="2147" b="76156"/>
          <a:stretch/>
        </p:blipFill>
        <p:spPr>
          <a:xfrm>
            <a:off x="8057477" y="306593"/>
            <a:ext cx="3861997" cy="78530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5744A5-61BD-43CD-87AC-D8DC7129BA4E}"/>
              </a:ext>
            </a:extLst>
          </p:cNvPr>
          <p:cNvCxnSpPr/>
          <p:nvPr/>
        </p:nvCxnSpPr>
        <p:spPr>
          <a:xfrm flipH="1">
            <a:off x="333488" y="306593"/>
            <a:ext cx="7723989" cy="16217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D33C3A-DC0A-4478-B579-D6EA6A669824}"/>
              </a:ext>
            </a:extLst>
          </p:cNvPr>
          <p:cNvCxnSpPr/>
          <p:nvPr/>
        </p:nvCxnSpPr>
        <p:spPr>
          <a:xfrm flipH="1">
            <a:off x="11224534" y="1091901"/>
            <a:ext cx="694940" cy="54595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AB0781-15EA-4C62-9843-4CCF7F873A84}"/>
              </a:ext>
            </a:extLst>
          </p:cNvPr>
          <p:cNvCxnSpPr/>
          <p:nvPr/>
        </p:nvCxnSpPr>
        <p:spPr>
          <a:xfrm flipV="1">
            <a:off x="11224534" y="306593"/>
            <a:ext cx="694940" cy="16217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1E1AC3-C38A-4D79-855E-391624F91E55}"/>
              </a:ext>
            </a:extLst>
          </p:cNvPr>
          <p:cNvCxnSpPr/>
          <p:nvPr/>
        </p:nvCxnSpPr>
        <p:spPr>
          <a:xfrm flipH="1">
            <a:off x="6906409" y="1091901"/>
            <a:ext cx="1151068" cy="8364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266FB84-9808-44D5-8B55-BC45EDABB12B}"/>
              </a:ext>
            </a:extLst>
          </p:cNvPr>
          <p:cNvSpPr/>
          <p:nvPr/>
        </p:nvSpPr>
        <p:spPr>
          <a:xfrm>
            <a:off x="365760" y="311972"/>
            <a:ext cx="7670202" cy="1602889"/>
          </a:xfrm>
          <a:custGeom>
            <a:avLst/>
            <a:gdLst>
              <a:gd name="connsiteX0" fmla="*/ 0 w 7670202"/>
              <a:gd name="connsiteY0" fmla="*/ 1602889 h 1602889"/>
              <a:gd name="connsiteX1" fmla="*/ 7670202 w 7670202"/>
              <a:gd name="connsiteY1" fmla="*/ 0 h 1602889"/>
              <a:gd name="connsiteX2" fmla="*/ 7670202 w 7670202"/>
              <a:gd name="connsiteY2" fmla="*/ 785308 h 1602889"/>
              <a:gd name="connsiteX3" fmla="*/ 6562165 w 7670202"/>
              <a:gd name="connsiteY3" fmla="*/ 1602889 h 1602889"/>
              <a:gd name="connsiteX4" fmla="*/ 0 w 7670202"/>
              <a:gd name="connsiteY4" fmla="*/ 1602889 h 160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0202" h="1602889">
                <a:moveTo>
                  <a:pt x="0" y="1602889"/>
                </a:moveTo>
                <a:lnTo>
                  <a:pt x="7670202" y="0"/>
                </a:lnTo>
                <a:lnTo>
                  <a:pt x="7670202" y="785308"/>
                </a:lnTo>
                <a:lnTo>
                  <a:pt x="6562165" y="1602889"/>
                </a:lnTo>
                <a:lnTo>
                  <a:pt x="0" y="1602889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0DFC61A-0263-444F-8ADC-AD40BCB8078F}"/>
              </a:ext>
            </a:extLst>
          </p:cNvPr>
          <p:cNvSpPr/>
          <p:nvPr/>
        </p:nvSpPr>
        <p:spPr>
          <a:xfrm>
            <a:off x="11220226" y="311972"/>
            <a:ext cx="699247" cy="6217920"/>
          </a:xfrm>
          <a:custGeom>
            <a:avLst/>
            <a:gdLst>
              <a:gd name="connsiteX0" fmla="*/ 688489 w 699247"/>
              <a:gd name="connsiteY0" fmla="*/ 0 h 6217920"/>
              <a:gd name="connsiteX1" fmla="*/ 10758 w 699247"/>
              <a:gd name="connsiteY1" fmla="*/ 1613647 h 6217920"/>
              <a:gd name="connsiteX2" fmla="*/ 0 w 699247"/>
              <a:gd name="connsiteY2" fmla="*/ 6217920 h 6217920"/>
              <a:gd name="connsiteX3" fmla="*/ 699247 w 699247"/>
              <a:gd name="connsiteY3" fmla="*/ 785308 h 6217920"/>
              <a:gd name="connsiteX4" fmla="*/ 688489 w 699247"/>
              <a:gd name="connsiteY4" fmla="*/ 0 h 621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247" h="6217920">
                <a:moveTo>
                  <a:pt x="688489" y="0"/>
                </a:moveTo>
                <a:lnTo>
                  <a:pt x="10758" y="1613647"/>
                </a:lnTo>
                <a:lnTo>
                  <a:pt x="0" y="6217920"/>
                </a:lnTo>
                <a:lnTo>
                  <a:pt x="699247" y="785308"/>
                </a:lnTo>
                <a:lnTo>
                  <a:pt x="688489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E47840-CBD0-4059-9043-A15033129497}"/>
              </a:ext>
            </a:extLst>
          </p:cNvPr>
          <p:cNvSpPr txBox="1"/>
          <p:nvPr/>
        </p:nvSpPr>
        <p:spPr>
          <a:xfrm>
            <a:off x="6096000" y="3275111"/>
            <a:ext cx="4853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Make sure to turn on “Collect email addresses”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3C1480-017D-4C1C-B094-9813858C0595}"/>
              </a:ext>
            </a:extLst>
          </p:cNvPr>
          <p:cNvSpPr txBox="1"/>
          <p:nvPr/>
        </p:nvSpPr>
        <p:spPr>
          <a:xfrm>
            <a:off x="6096000" y="4759370"/>
            <a:ext cx="4853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I personally allow multiple submissions…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31877A-3195-4278-9E9A-5DB9A19E6952}"/>
              </a:ext>
            </a:extLst>
          </p:cNvPr>
          <p:cNvSpPr txBox="1"/>
          <p:nvPr/>
        </p:nvSpPr>
        <p:spPr>
          <a:xfrm>
            <a:off x="6096000" y="5766099"/>
            <a:ext cx="4853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…but students cannot edit their work after submitting.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716AF2-7195-4F08-8E5B-CD7BDD9542BD}"/>
              </a:ext>
            </a:extLst>
          </p:cNvPr>
          <p:cNvSpPr txBox="1"/>
          <p:nvPr/>
        </p:nvSpPr>
        <p:spPr>
          <a:xfrm>
            <a:off x="365759" y="309873"/>
            <a:ext cx="48531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Make adjustments to the “Settings” menu.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Collect email addresses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Limit submissions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Allow editing of submissions</a:t>
            </a:r>
          </a:p>
        </p:txBody>
      </p:sp>
    </p:spTree>
    <p:extLst>
      <p:ext uri="{BB962C8B-B14F-4D97-AF65-F5344CB8AC3E}">
        <p14:creationId xmlns:p14="http://schemas.microsoft.com/office/powerpoint/2010/main" val="2518532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EF0674-2D0A-4C07-9795-02F60AD8F9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265" t="12079" r="1176" b="76471"/>
          <a:stretch/>
        </p:blipFill>
        <p:spPr>
          <a:xfrm>
            <a:off x="8068235" y="290455"/>
            <a:ext cx="3969573" cy="7853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825CE6-E089-4175-A01A-DC4FFE7E9BC9}"/>
              </a:ext>
            </a:extLst>
          </p:cNvPr>
          <p:cNvSpPr txBox="1"/>
          <p:nvPr/>
        </p:nvSpPr>
        <p:spPr>
          <a:xfrm>
            <a:off x="365759" y="309873"/>
            <a:ext cx="5034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Enter sample data and calculations:</a:t>
            </a: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hi = 1.2m		hf = 0.85m		m = 0.05kg</a:t>
            </a: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Epi = 0.5886 J	Epf = 0.416925 J	Eff(%) = 70.83 %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02E5F0-2ACA-4B90-88BE-4D9E95EB51E4}"/>
              </a:ext>
            </a:extLst>
          </p:cNvPr>
          <p:cNvGrpSpPr/>
          <p:nvPr/>
        </p:nvGrpSpPr>
        <p:grpSpPr>
          <a:xfrm>
            <a:off x="1121673" y="2506532"/>
            <a:ext cx="10003062" cy="3700630"/>
            <a:chOff x="1121673" y="2506532"/>
            <a:chExt cx="10003062" cy="370063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34DD3FD-56AB-4997-8699-D95BBA0F71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117" t="21333" r="24029" b="14353"/>
            <a:stretch/>
          </p:blipFill>
          <p:spPr>
            <a:xfrm>
              <a:off x="1121673" y="2506532"/>
              <a:ext cx="4887881" cy="334562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4A10619-893F-4BB4-8714-AFD0F8A005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030" t="22587" r="23235" b="5883"/>
            <a:stretch/>
          </p:blipFill>
          <p:spPr>
            <a:xfrm>
              <a:off x="6182447" y="2506532"/>
              <a:ext cx="4942288" cy="3700630"/>
            </a:xfrm>
            <a:prstGeom prst="rect">
              <a:avLst/>
            </a:prstGeom>
          </p:spPr>
        </p:pic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13404D1-74A5-4513-9ED4-A89F48956DEA}"/>
              </a:ext>
            </a:extLst>
          </p:cNvPr>
          <p:cNvSpPr/>
          <p:nvPr/>
        </p:nvSpPr>
        <p:spPr>
          <a:xfrm>
            <a:off x="1021976" y="2398955"/>
            <a:ext cx="10187492" cy="39050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118AB5E-E7DC-482E-B4AD-250458F323FE}"/>
              </a:ext>
            </a:extLst>
          </p:cNvPr>
          <p:cNvCxnSpPr/>
          <p:nvPr/>
        </p:nvCxnSpPr>
        <p:spPr>
          <a:xfrm flipH="1">
            <a:off x="1021976" y="290455"/>
            <a:ext cx="7046259" cy="2108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FEE92AE-D90E-4FCF-82F1-19BFCDB14428}"/>
              </a:ext>
            </a:extLst>
          </p:cNvPr>
          <p:cNvCxnSpPr/>
          <p:nvPr/>
        </p:nvCxnSpPr>
        <p:spPr>
          <a:xfrm flipH="1">
            <a:off x="6282466" y="1048537"/>
            <a:ext cx="1785769" cy="1369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DCB2076-2AC8-469D-B7D8-61200D9BC8A9}"/>
              </a:ext>
            </a:extLst>
          </p:cNvPr>
          <p:cNvCxnSpPr/>
          <p:nvPr/>
        </p:nvCxnSpPr>
        <p:spPr>
          <a:xfrm flipH="1">
            <a:off x="11209468" y="290455"/>
            <a:ext cx="828340" cy="2108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4EC2EFA-A895-441E-A024-D8EE41746754}"/>
              </a:ext>
            </a:extLst>
          </p:cNvPr>
          <p:cNvCxnSpPr/>
          <p:nvPr/>
        </p:nvCxnSpPr>
        <p:spPr>
          <a:xfrm flipH="1">
            <a:off x="11170024" y="1075764"/>
            <a:ext cx="867784" cy="52282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897FD71-785F-4D97-9212-D576F17BE6D8}"/>
              </a:ext>
            </a:extLst>
          </p:cNvPr>
          <p:cNvSpPr/>
          <p:nvPr/>
        </p:nvSpPr>
        <p:spPr>
          <a:xfrm>
            <a:off x="1032734" y="290456"/>
            <a:ext cx="7035501" cy="2130015"/>
          </a:xfrm>
          <a:custGeom>
            <a:avLst/>
            <a:gdLst>
              <a:gd name="connsiteX0" fmla="*/ 7035501 w 7035501"/>
              <a:gd name="connsiteY0" fmla="*/ 0 h 2130015"/>
              <a:gd name="connsiteX1" fmla="*/ 7013986 w 7035501"/>
              <a:gd name="connsiteY1" fmla="*/ 763793 h 2130015"/>
              <a:gd name="connsiteX2" fmla="*/ 5282005 w 7035501"/>
              <a:gd name="connsiteY2" fmla="*/ 2108499 h 2130015"/>
              <a:gd name="connsiteX3" fmla="*/ 0 w 7035501"/>
              <a:gd name="connsiteY3" fmla="*/ 2130015 h 2130015"/>
              <a:gd name="connsiteX4" fmla="*/ 7035501 w 7035501"/>
              <a:gd name="connsiteY4" fmla="*/ 0 h 213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35501" h="2130015">
                <a:moveTo>
                  <a:pt x="7035501" y="0"/>
                </a:moveTo>
                <a:lnTo>
                  <a:pt x="7013986" y="763793"/>
                </a:lnTo>
                <a:lnTo>
                  <a:pt x="5282005" y="2108499"/>
                </a:lnTo>
                <a:lnTo>
                  <a:pt x="0" y="2130015"/>
                </a:lnTo>
                <a:lnTo>
                  <a:pt x="7035501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7AA0047-22D3-4323-B16F-381369AFE9F8}"/>
              </a:ext>
            </a:extLst>
          </p:cNvPr>
          <p:cNvSpPr/>
          <p:nvPr/>
        </p:nvSpPr>
        <p:spPr>
          <a:xfrm>
            <a:off x="11209468" y="301214"/>
            <a:ext cx="828339" cy="5948979"/>
          </a:xfrm>
          <a:custGeom>
            <a:avLst/>
            <a:gdLst>
              <a:gd name="connsiteX0" fmla="*/ 828339 w 828339"/>
              <a:gd name="connsiteY0" fmla="*/ 0 h 5948979"/>
              <a:gd name="connsiteX1" fmla="*/ 10758 w 828339"/>
              <a:gd name="connsiteY1" fmla="*/ 2119257 h 5948979"/>
              <a:gd name="connsiteX2" fmla="*/ 0 w 828339"/>
              <a:gd name="connsiteY2" fmla="*/ 5948979 h 5948979"/>
              <a:gd name="connsiteX3" fmla="*/ 817581 w 828339"/>
              <a:gd name="connsiteY3" fmla="*/ 774551 h 5948979"/>
              <a:gd name="connsiteX4" fmla="*/ 828339 w 828339"/>
              <a:gd name="connsiteY4" fmla="*/ 0 h 5948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339" h="5948979">
                <a:moveTo>
                  <a:pt x="828339" y="0"/>
                </a:moveTo>
                <a:lnTo>
                  <a:pt x="10758" y="2119257"/>
                </a:lnTo>
                <a:lnTo>
                  <a:pt x="0" y="5948979"/>
                </a:lnTo>
                <a:lnTo>
                  <a:pt x="817581" y="774551"/>
                </a:lnTo>
                <a:lnTo>
                  <a:pt x="828339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0992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5435F4-6F80-4E26-B881-03A74C0D42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06" b="4626"/>
          <a:stretch/>
        </p:blipFill>
        <p:spPr>
          <a:xfrm>
            <a:off x="157778" y="2388199"/>
            <a:ext cx="8835615" cy="41085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B4176BE-BAA9-4CC2-AEF2-63F4CFE12FE9}"/>
              </a:ext>
            </a:extLst>
          </p:cNvPr>
          <p:cNvSpPr/>
          <p:nvPr/>
        </p:nvSpPr>
        <p:spPr>
          <a:xfrm rot="10800000">
            <a:off x="677731" y="5846780"/>
            <a:ext cx="8724451" cy="989704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51975D-B5C5-4567-A138-63D4A2275747}"/>
              </a:ext>
            </a:extLst>
          </p:cNvPr>
          <p:cNvSpPr txBox="1"/>
          <p:nvPr/>
        </p:nvSpPr>
        <p:spPr>
          <a:xfrm>
            <a:off x="9402182" y="1019371"/>
            <a:ext cx="2151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View responses in Sheets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9C59F3-5410-40C2-98DD-A1E2A63430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5" t="11922" r="1295" b="46196"/>
          <a:stretch/>
        </p:blipFill>
        <p:spPr>
          <a:xfrm>
            <a:off x="157778" y="28948"/>
            <a:ext cx="8835615" cy="21368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96556E02-060F-4504-850D-AD61A81E209C}"/>
              </a:ext>
            </a:extLst>
          </p:cNvPr>
          <p:cNvSpPr/>
          <p:nvPr/>
        </p:nvSpPr>
        <p:spPr>
          <a:xfrm rot="10800000">
            <a:off x="6981713" y="678408"/>
            <a:ext cx="2420470" cy="989704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94D251-2109-4CDA-8288-97643DE828EB}"/>
              </a:ext>
            </a:extLst>
          </p:cNvPr>
          <p:cNvSpPr txBox="1"/>
          <p:nvPr/>
        </p:nvSpPr>
        <p:spPr>
          <a:xfrm>
            <a:off x="9402182" y="6179592"/>
            <a:ext cx="2151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Add Sheet</a:t>
            </a:r>
          </a:p>
        </p:txBody>
      </p:sp>
    </p:spTree>
    <p:extLst>
      <p:ext uri="{BB962C8B-B14F-4D97-AF65-F5344CB8AC3E}">
        <p14:creationId xmlns:p14="http://schemas.microsoft.com/office/powerpoint/2010/main" val="1174186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223269-1CC2-4529-9825-BF7B9DFF92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2" t="11608" b="3529"/>
          <a:stretch/>
        </p:blipFill>
        <p:spPr>
          <a:xfrm>
            <a:off x="311971" y="314635"/>
            <a:ext cx="9614454" cy="46303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E5443A-2960-42B6-BAC8-CD61E601AE4E}"/>
              </a:ext>
            </a:extLst>
          </p:cNvPr>
          <p:cNvSpPr txBox="1"/>
          <p:nvPr/>
        </p:nvSpPr>
        <p:spPr>
          <a:xfrm>
            <a:off x="227129" y="5139996"/>
            <a:ext cx="5784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As a personal preference, I’ll rename the sheets as “Data” and “Marking”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6A546D-0482-4929-AEFD-FEEEDC54FF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6" t="88660" r="105" b="3918"/>
          <a:stretch/>
        </p:blipFill>
        <p:spPr>
          <a:xfrm>
            <a:off x="349679" y="5670844"/>
            <a:ext cx="9576746" cy="40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41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D7BD0F-7BBC-4B94-9E81-F14BC17E5A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103" r="20593" b="37732"/>
          <a:stretch/>
        </p:blipFill>
        <p:spPr>
          <a:xfrm>
            <a:off x="188536" y="1319859"/>
            <a:ext cx="9681328" cy="2205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6F7260-4ECC-4078-B1A0-7A69D8003F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98" t="45865" r="60602" b="50550"/>
          <a:stretch/>
        </p:blipFill>
        <p:spPr>
          <a:xfrm>
            <a:off x="188535" y="4596176"/>
            <a:ext cx="4139278" cy="3994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3E1D7F-D28B-495B-B2BE-9D802AB2FFDE}"/>
              </a:ext>
            </a:extLst>
          </p:cNvPr>
          <p:cNvSpPr txBox="1"/>
          <p:nvPr/>
        </p:nvSpPr>
        <p:spPr>
          <a:xfrm>
            <a:off x="114008" y="219202"/>
            <a:ext cx="6239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I’ll set up the “SPEC” in Cell A1, and leave some space before labelling a column for “Name” and “Mark /3”, since this activity has 3 calculations, for a total of 3 marks.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387912-E55D-45CF-AAD7-B8E2F3F1A6D4}"/>
              </a:ext>
            </a:extLst>
          </p:cNvPr>
          <p:cNvSpPr txBox="1"/>
          <p:nvPr/>
        </p:nvSpPr>
        <p:spPr>
          <a:xfrm>
            <a:off x="188535" y="3779100"/>
            <a:ext cx="7418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Each colored block represents a single calculation, with the same 4 elements used to determine if the student did the work correctly, and what mark they receive for this part of their overall work.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327F7F-AC4B-4477-AF34-B926250BC832}"/>
              </a:ext>
            </a:extLst>
          </p:cNvPr>
          <p:cNvSpPr txBox="1"/>
          <p:nvPr/>
        </p:nvSpPr>
        <p:spPr>
          <a:xfrm>
            <a:off x="114008" y="903270"/>
            <a:ext cx="6239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For the sake of this presentation, some boxes are colored, but this is not required.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31B50A7-CCBD-406D-AABB-7686E7D9AA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372" t="26255" r="11571" b="26735"/>
          <a:stretch/>
        </p:blipFill>
        <p:spPr>
          <a:xfrm>
            <a:off x="10008578" y="990156"/>
            <a:ext cx="1994886" cy="263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54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6FA1AC6-4D9D-474C-BBCD-01C8D12A22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" t="33677" r="19433" b="46713"/>
          <a:stretch/>
        </p:blipFill>
        <p:spPr>
          <a:xfrm>
            <a:off x="172124" y="516725"/>
            <a:ext cx="11223248" cy="1544861"/>
          </a:xfrm>
          <a:prstGeom prst="rect">
            <a:avLst/>
          </a:prstGeom>
        </p:spPr>
      </p:pic>
      <p:sp>
        <p:nvSpPr>
          <p:cNvPr id="18" name="Arrow: Down 17">
            <a:extLst>
              <a:ext uri="{FF2B5EF4-FFF2-40B4-BE49-F238E27FC236}">
                <a16:creationId xmlns:a16="http://schemas.microsoft.com/office/drawing/2014/main" id="{CB070D60-8C80-4BBD-BF7C-46AF4697B147}"/>
              </a:ext>
            </a:extLst>
          </p:cNvPr>
          <p:cNvSpPr/>
          <p:nvPr/>
        </p:nvSpPr>
        <p:spPr>
          <a:xfrm rot="2098072">
            <a:off x="2990165" y="2032293"/>
            <a:ext cx="1041804" cy="852735"/>
          </a:xfrm>
          <a:prstGeom prst="downArrow">
            <a:avLst>
              <a:gd name="adj1" fmla="val 46850"/>
              <a:gd name="adj2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48F0C44-E7C4-4F8F-9591-FA8BF1CC5AAC}"/>
              </a:ext>
            </a:extLst>
          </p:cNvPr>
          <p:cNvGrpSpPr/>
          <p:nvPr/>
        </p:nvGrpSpPr>
        <p:grpSpPr>
          <a:xfrm>
            <a:off x="886118" y="3194791"/>
            <a:ext cx="10091297" cy="3317503"/>
            <a:chOff x="886118" y="2798859"/>
            <a:chExt cx="10091297" cy="331750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8AF080-3671-4591-A2AB-0CC67F9EA0AC}"/>
                </a:ext>
              </a:extLst>
            </p:cNvPr>
            <p:cNvSpPr txBox="1"/>
            <p:nvPr/>
          </p:nvSpPr>
          <p:spPr>
            <a:xfrm>
              <a:off x="933253" y="2798859"/>
              <a:ext cx="33309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Low SPEC =(Calculation)*(1-SPEC)</a:t>
              </a:r>
            </a:p>
            <a:p>
              <a:r>
                <a:rPr lang="en-CA" dirty="0"/>
                <a:t>                  =(mgh</a:t>
              </a:r>
              <a:r>
                <a:rPr lang="en-CA" baseline="-25000" dirty="0"/>
                <a:t>i</a:t>
              </a:r>
              <a:r>
                <a:rPr lang="en-CA" dirty="0"/>
                <a:t>)*(0.95)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10FDF0-5DCA-44B1-A0E2-9519696AD1A2}"/>
                </a:ext>
              </a:extLst>
            </p:cNvPr>
            <p:cNvSpPr txBox="1"/>
            <p:nvPr/>
          </p:nvSpPr>
          <p:spPr>
            <a:xfrm>
              <a:off x="886118" y="3714158"/>
              <a:ext cx="34200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High SPEC =(Calculation)*(1+SPEC)</a:t>
              </a:r>
            </a:p>
            <a:p>
              <a:r>
                <a:rPr lang="en-CA" dirty="0"/>
                <a:t>                   =(mgh</a:t>
              </a:r>
              <a:r>
                <a:rPr lang="en-CA" baseline="-25000" dirty="0"/>
                <a:t>i</a:t>
              </a:r>
              <a:r>
                <a:rPr lang="en-CA" dirty="0"/>
                <a:t>)*(1.05)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0A1E3C-9427-416F-94DD-7F7F22B16A4D}"/>
                </a:ext>
              </a:extLst>
            </p:cNvPr>
            <p:cNvSpPr txBox="1"/>
            <p:nvPr/>
          </p:nvSpPr>
          <p:spPr>
            <a:xfrm>
              <a:off x="1027521" y="4639798"/>
              <a:ext cx="50862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In SPEC? =AND(Value &gt;Low SPEC, Value &lt; High SPEC)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D43EC7-D729-45B6-B7D8-A5855AF127BD}"/>
                </a:ext>
              </a:extLst>
            </p:cNvPr>
            <p:cNvSpPr txBox="1"/>
            <p:nvPr/>
          </p:nvSpPr>
          <p:spPr>
            <a:xfrm>
              <a:off x="1332604" y="5575816"/>
              <a:ext cx="3014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Mark =IF(In SPEC? = TRUE,1,0)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53CB6A4-EA01-410E-8DDE-A525F3755844}"/>
                </a:ext>
              </a:extLst>
            </p:cNvPr>
            <p:cNvSpPr txBox="1"/>
            <p:nvPr/>
          </p:nvSpPr>
          <p:spPr>
            <a:xfrm>
              <a:off x="6231117" y="2836157"/>
              <a:ext cx="46363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i="1" dirty="0">
                  <a:solidFill>
                    <a:schemeClr val="bg1">
                      <a:lumMod val="65000"/>
                    </a:schemeClr>
                  </a:solidFill>
                </a:rPr>
                <a:t>Set the lower acceptable limit, which is 95% of the true value.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EA8595-C4CF-4D23-8C38-BAA47D077FAF}"/>
                </a:ext>
              </a:extLst>
            </p:cNvPr>
            <p:cNvSpPr txBox="1"/>
            <p:nvPr/>
          </p:nvSpPr>
          <p:spPr>
            <a:xfrm>
              <a:off x="6231116" y="3751456"/>
              <a:ext cx="4746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i="1" dirty="0">
                  <a:solidFill>
                    <a:schemeClr val="bg1">
                      <a:lumMod val="65000"/>
                    </a:schemeClr>
                  </a:solidFill>
                </a:rPr>
                <a:t>Set the upper acceptable limit, which is 105% of the true value.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4A5492-4451-48D5-BCA9-0D87F45A2708}"/>
                </a:ext>
              </a:extLst>
            </p:cNvPr>
            <p:cNvSpPr txBox="1"/>
            <p:nvPr/>
          </p:nvSpPr>
          <p:spPr>
            <a:xfrm>
              <a:off x="6231116" y="4666551"/>
              <a:ext cx="45154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i="1" dirty="0">
                  <a:solidFill>
                    <a:schemeClr val="bg1">
                      <a:lumMod val="65000"/>
                    </a:schemeClr>
                  </a:solidFill>
                </a:rPr>
                <a:t>Make sure students’ answer is greater than lower limit </a:t>
              </a:r>
              <a:r>
                <a:rPr lang="en-CA" sz="1400" b="1" i="1" dirty="0">
                  <a:solidFill>
                    <a:schemeClr val="bg1">
                      <a:lumMod val="65000"/>
                    </a:schemeClr>
                  </a:solidFill>
                </a:rPr>
                <a:t>AND</a:t>
              </a:r>
              <a:r>
                <a:rPr lang="en-CA" sz="1400" i="1" dirty="0">
                  <a:solidFill>
                    <a:schemeClr val="bg1">
                      <a:lumMod val="65000"/>
                    </a:schemeClr>
                  </a:solidFill>
                </a:rPr>
                <a:t> less than upper limit. Equation returns “TRUE” or “FALSE”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489DA7F-9B11-472D-9C57-DEFB52C1971A}"/>
                </a:ext>
              </a:extLst>
            </p:cNvPr>
            <p:cNvSpPr txBox="1"/>
            <p:nvPr/>
          </p:nvSpPr>
          <p:spPr>
            <a:xfrm>
              <a:off x="6247564" y="5593142"/>
              <a:ext cx="4138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b="1" i="1" dirty="0">
                  <a:solidFill>
                    <a:schemeClr val="bg1">
                      <a:lumMod val="65000"/>
                    </a:schemeClr>
                  </a:solidFill>
                </a:rPr>
                <a:t>IF</a:t>
              </a:r>
              <a:r>
                <a:rPr lang="en-CA" sz="1400" i="1" dirty="0">
                  <a:solidFill>
                    <a:schemeClr val="bg1">
                      <a:lumMod val="65000"/>
                    </a:schemeClr>
                  </a:solidFill>
                </a:rPr>
                <a:t> “In Spec?” equals “TRUE”, then return a value of 1.</a:t>
              </a:r>
              <a:br>
                <a:rPr lang="en-CA" sz="1400" i="1" dirty="0">
                  <a:solidFill>
                    <a:schemeClr val="bg1">
                      <a:lumMod val="65000"/>
                    </a:schemeClr>
                  </a:solidFill>
                </a:rPr>
              </a:br>
              <a:r>
                <a:rPr lang="en-CA" sz="1400" i="1" dirty="0">
                  <a:solidFill>
                    <a:schemeClr val="bg1">
                      <a:lumMod val="65000"/>
                    </a:schemeClr>
                  </a:solidFill>
                </a:rPr>
                <a:t>Otherwise return a value of 0.</a:t>
              </a:r>
              <a:endParaRPr lang="en-CA" sz="1400" b="1" i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A911D8F-C8D0-4D51-852C-DA4618691174}"/>
              </a:ext>
            </a:extLst>
          </p:cNvPr>
          <p:cNvGrpSpPr/>
          <p:nvPr/>
        </p:nvGrpSpPr>
        <p:grpSpPr>
          <a:xfrm>
            <a:off x="3084201" y="1971385"/>
            <a:ext cx="1098090" cy="846099"/>
            <a:chOff x="3084201" y="1971385"/>
            <a:chExt cx="1098090" cy="846099"/>
          </a:xfrm>
        </p:grpSpPr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4E395DF2-F0C7-4064-9413-7CE7B03DD328}"/>
                </a:ext>
              </a:extLst>
            </p:cNvPr>
            <p:cNvSpPr/>
            <p:nvPr/>
          </p:nvSpPr>
          <p:spPr>
            <a:xfrm rot="10800000">
              <a:off x="3551799" y="1971561"/>
              <a:ext cx="398032" cy="281968"/>
            </a:xfrm>
            <a:prstGeom prst="rtTriangl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CB701F38-C685-4340-B158-9EAB7EDBE566}"/>
                </a:ext>
              </a:extLst>
            </p:cNvPr>
            <p:cNvSpPr/>
            <p:nvPr/>
          </p:nvSpPr>
          <p:spPr>
            <a:xfrm rot="10800000" flipH="1">
              <a:off x="3961262" y="1971561"/>
              <a:ext cx="214498" cy="281968"/>
            </a:xfrm>
            <a:prstGeom prst="rtTriangl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EF1DC0E-CB36-4EBA-943B-96DB623D8CF8}"/>
                </a:ext>
              </a:extLst>
            </p:cNvPr>
            <p:cNvCxnSpPr/>
            <p:nvPr/>
          </p:nvCxnSpPr>
          <p:spPr>
            <a:xfrm flipH="1">
              <a:off x="3312795" y="1971561"/>
              <a:ext cx="239003" cy="34295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188C63-9206-4633-A42E-C17AC7BDE45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84201" y="2169550"/>
              <a:ext cx="224784" cy="15630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DE3D2A6-DFB5-4F08-826B-C43A32C62727}"/>
                </a:ext>
              </a:extLst>
            </p:cNvPr>
            <p:cNvCxnSpPr>
              <a:cxnSpLocks/>
              <a:stCxn id="18" idx="1"/>
              <a:endCxn id="18" idx="2"/>
            </p:cNvCxnSpPr>
            <p:nvPr/>
          </p:nvCxnSpPr>
          <p:spPr>
            <a:xfrm>
              <a:off x="3084201" y="2169550"/>
              <a:ext cx="182508" cy="64793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D3D2391-0520-4038-AB34-E36B4827FB74}"/>
                </a:ext>
              </a:extLst>
            </p:cNvPr>
            <p:cNvCxnSpPr>
              <a:stCxn id="18" idx="2"/>
              <a:endCxn id="18" idx="3"/>
            </p:cNvCxnSpPr>
            <p:nvPr/>
          </p:nvCxnSpPr>
          <p:spPr>
            <a:xfrm flipV="1">
              <a:off x="3266709" y="2766626"/>
              <a:ext cx="671223" cy="5085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F32FECD-5BBC-49E8-9C85-7D339FA3222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14750" y="2596463"/>
              <a:ext cx="223182" cy="16073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6954340-4901-441E-B395-788B1119882D}"/>
                </a:ext>
              </a:extLst>
            </p:cNvPr>
            <p:cNvCxnSpPr/>
            <p:nvPr/>
          </p:nvCxnSpPr>
          <p:spPr>
            <a:xfrm flipV="1">
              <a:off x="3710940" y="1971561"/>
              <a:ext cx="471351" cy="62108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Right Triangle 39">
              <a:extLst>
                <a:ext uri="{FF2B5EF4-FFF2-40B4-BE49-F238E27FC236}">
                  <a16:creationId xmlns:a16="http://schemas.microsoft.com/office/drawing/2014/main" id="{C2035FE0-FD9B-4C2B-BB9C-5B757DABAE69}"/>
                </a:ext>
              </a:extLst>
            </p:cNvPr>
            <p:cNvSpPr/>
            <p:nvPr/>
          </p:nvSpPr>
          <p:spPr>
            <a:xfrm rot="10800000" flipH="1">
              <a:off x="3917501" y="1971385"/>
              <a:ext cx="214498" cy="281968"/>
            </a:xfrm>
            <a:prstGeom prst="rtTriangl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FA5F9926-FD01-4739-A896-B51CDF1F3312}"/>
                </a:ext>
              </a:extLst>
            </p:cNvPr>
            <p:cNvSpPr/>
            <p:nvPr/>
          </p:nvSpPr>
          <p:spPr>
            <a:xfrm rot="10800000" flipH="1">
              <a:off x="3867503" y="2096949"/>
              <a:ext cx="214498" cy="281968"/>
            </a:xfrm>
            <a:prstGeom prst="rtTriangl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142E3C6-993E-4775-A6C3-754CFB30D3C2}"/>
              </a:ext>
            </a:extLst>
          </p:cNvPr>
          <p:cNvCxnSpPr/>
          <p:nvPr/>
        </p:nvCxnSpPr>
        <p:spPr>
          <a:xfrm>
            <a:off x="820134" y="3097169"/>
            <a:ext cx="101322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7CC3F43-568B-45E5-809A-FA38B97790AB}"/>
              </a:ext>
            </a:extLst>
          </p:cNvPr>
          <p:cNvCxnSpPr/>
          <p:nvPr/>
        </p:nvCxnSpPr>
        <p:spPr>
          <a:xfrm>
            <a:off x="821724" y="4011159"/>
            <a:ext cx="101322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7F0FE8F-A42C-4D30-9151-9C737590B268}"/>
              </a:ext>
            </a:extLst>
          </p:cNvPr>
          <p:cNvCxnSpPr/>
          <p:nvPr/>
        </p:nvCxnSpPr>
        <p:spPr>
          <a:xfrm>
            <a:off x="821721" y="4942352"/>
            <a:ext cx="101322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B22A7A0-1886-469F-BD45-0A763AC44AE6}"/>
              </a:ext>
            </a:extLst>
          </p:cNvPr>
          <p:cNvCxnSpPr/>
          <p:nvPr/>
        </p:nvCxnSpPr>
        <p:spPr>
          <a:xfrm>
            <a:off x="821727" y="5868056"/>
            <a:ext cx="101322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B343019-119C-417B-B09C-E55A48C4958D}"/>
              </a:ext>
            </a:extLst>
          </p:cNvPr>
          <p:cNvCxnSpPr/>
          <p:nvPr/>
        </p:nvCxnSpPr>
        <p:spPr>
          <a:xfrm>
            <a:off x="843599" y="3097169"/>
            <a:ext cx="1013222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DF407B4-EBE0-4795-AA2F-0FB5B3F817F8}"/>
              </a:ext>
            </a:extLst>
          </p:cNvPr>
          <p:cNvCxnSpPr/>
          <p:nvPr/>
        </p:nvCxnSpPr>
        <p:spPr>
          <a:xfrm>
            <a:off x="845189" y="4011159"/>
            <a:ext cx="1013222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243FF25-D452-4AD5-8413-AC36ED4CA18F}"/>
              </a:ext>
            </a:extLst>
          </p:cNvPr>
          <p:cNvCxnSpPr/>
          <p:nvPr/>
        </p:nvCxnSpPr>
        <p:spPr>
          <a:xfrm>
            <a:off x="845186" y="4942352"/>
            <a:ext cx="1013222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BB31FBD-649D-42A1-A34E-C3242C695217}"/>
              </a:ext>
            </a:extLst>
          </p:cNvPr>
          <p:cNvCxnSpPr/>
          <p:nvPr/>
        </p:nvCxnSpPr>
        <p:spPr>
          <a:xfrm>
            <a:off x="845192" y="5868056"/>
            <a:ext cx="1013222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16E4FE7-59E3-4DA9-9707-26D0E5A80FA5}"/>
              </a:ext>
            </a:extLst>
          </p:cNvPr>
          <p:cNvSpPr txBox="1"/>
          <p:nvPr/>
        </p:nvSpPr>
        <p:spPr>
          <a:xfrm>
            <a:off x="1989941" y="100984"/>
            <a:ext cx="7465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The SPEC is listed as 5%. This can be changed “on the fly” to loosen or tighten the acceptable range.</a:t>
            </a:r>
          </a:p>
        </p:txBody>
      </p:sp>
    </p:spTree>
    <p:extLst>
      <p:ext uri="{BB962C8B-B14F-4D97-AF65-F5344CB8AC3E}">
        <p14:creationId xmlns:p14="http://schemas.microsoft.com/office/powerpoint/2010/main" val="221419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52B3B1C-8F0A-443E-97B9-823F9D6148C4}"/>
              </a:ext>
            </a:extLst>
          </p:cNvPr>
          <p:cNvGrpSpPr/>
          <p:nvPr/>
        </p:nvGrpSpPr>
        <p:grpSpPr>
          <a:xfrm>
            <a:off x="331513" y="439132"/>
            <a:ext cx="9370243" cy="1456442"/>
            <a:chOff x="161827" y="202676"/>
            <a:chExt cx="9370243" cy="145644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B79226F-358C-4E64-BE36-5EB20473AA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" t="88109" r="22603" b="4239"/>
            <a:stretch/>
          </p:blipFill>
          <p:spPr>
            <a:xfrm>
              <a:off x="161827" y="1134359"/>
              <a:ext cx="9370243" cy="5247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84E5791-C7AB-40E3-B91A-A7249465D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" t="30514" r="22603" b="55900"/>
            <a:stretch/>
          </p:blipFill>
          <p:spPr>
            <a:xfrm>
              <a:off x="161827" y="202676"/>
              <a:ext cx="9370243" cy="93168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19168B-B78F-424C-A52D-49118FE16C73}"/>
              </a:ext>
            </a:extLst>
          </p:cNvPr>
          <p:cNvGrpSpPr/>
          <p:nvPr/>
        </p:nvGrpSpPr>
        <p:grpSpPr>
          <a:xfrm>
            <a:off x="331513" y="2330778"/>
            <a:ext cx="9370244" cy="2196444"/>
            <a:chOff x="161826" y="2094322"/>
            <a:chExt cx="9370244" cy="219644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CD17887-4080-4E34-B7AF-3C97191BFF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0126" r="23144" b="44192"/>
            <a:stretch/>
          </p:blipFill>
          <p:spPr>
            <a:xfrm>
              <a:off x="161827" y="2094322"/>
              <a:ext cx="9370243" cy="176124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AEC3FFD-5698-4FAA-9A37-07AD8C0E7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8935" r="23144" b="4718"/>
            <a:stretch/>
          </p:blipFill>
          <p:spPr>
            <a:xfrm>
              <a:off x="161826" y="3855562"/>
              <a:ext cx="9370243" cy="435204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7B3822-B56B-4F78-88AE-54FE0E35B642}"/>
              </a:ext>
            </a:extLst>
          </p:cNvPr>
          <p:cNvSpPr txBox="1"/>
          <p:nvPr/>
        </p:nvSpPr>
        <p:spPr>
          <a:xfrm>
            <a:off x="218389" y="4806778"/>
            <a:ext cx="4445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Low SPEC =(mgh</a:t>
            </a:r>
            <a:r>
              <a:rPr lang="en-CA" baseline="-25000" dirty="0"/>
              <a:t>i</a:t>
            </a:r>
            <a:r>
              <a:rPr lang="en-CA" dirty="0"/>
              <a:t>)*(1-SPEC)</a:t>
            </a:r>
          </a:p>
          <a:p>
            <a:r>
              <a:rPr lang="en-CA" dirty="0"/>
              <a:t>                  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=(</a:t>
            </a:r>
            <a:r>
              <a:rPr lang="en-CA" b="0" i="0" dirty="0">
                <a:solidFill>
                  <a:srgbClr val="F7981D"/>
                </a:solidFill>
                <a:effectLst/>
                <a:latin typeface="Inconsolata"/>
              </a:rPr>
              <a:t>Data!E2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*</a:t>
            </a:r>
            <a:r>
              <a:rPr lang="en-CA" b="0" i="0" dirty="0">
                <a:effectLst/>
                <a:latin typeface="Inconsolata"/>
              </a:rPr>
              <a:t>9.81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*</a:t>
            </a:r>
            <a:r>
              <a:rPr lang="en-CA" b="0" i="0" dirty="0">
                <a:solidFill>
                  <a:srgbClr val="7E3794"/>
                </a:solidFill>
                <a:effectLst/>
                <a:latin typeface="Inconsolata"/>
              </a:rPr>
              <a:t>Data!C2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)*(</a:t>
            </a:r>
            <a:r>
              <a:rPr lang="en-CA" b="0" i="0" dirty="0">
                <a:effectLst/>
                <a:latin typeface="Inconsolata"/>
              </a:rPr>
              <a:t>1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-</a:t>
            </a:r>
            <a:r>
              <a:rPr lang="en-CA" b="0" i="0" dirty="0">
                <a:solidFill>
                  <a:srgbClr val="11A9CC"/>
                </a:solidFill>
                <a:effectLst/>
                <a:latin typeface="Inconsolata"/>
              </a:rPr>
              <a:t>$B$1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)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22B95E-A823-45E5-9135-58D39062043C}"/>
              </a:ext>
            </a:extLst>
          </p:cNvPr>
          <p:cNvSpPr txBox="1"/>
          <p:nvPr/>
        </p:nvSpPr>
        <p:spPr>
          <a:xfrm>
            <a:off x="3949835" y="87927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h</a:t>
            </a:r>
            <a:r>
              <a:rPr lang="en-CA" baseline="-25000" dirty="0"/>
              <a:t>i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69EDE0-E27B-4CA3-B936-28B34EA7A0C4}"/>
              </a:ext>
            </a:extLst>
          </p:cNvPr>
          <p:cNvSpPr txBox="1"/>
          <p:nvPr/>
        </p:nvSpPr>
        <p:spPr>
          <a:xfrm>
            <a:off x="4840816" y="69800"/>
            <a:ext cx="351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h</a:t>
            </a:r>
            <a:r>
              <a:rPr lang="en-CA" baseline="-25000" dirty="0"/>
              <a:t>f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1D01B7-BA09-4D3D-ADDA-85ABFEF326D3}"/>
              </a:ext>
            </a:extLst>
          </p:cNvPr>
          <p:cNvSpPr txBox="1"/>
          <p:nvPr/>
        </p:nvSpPr>
        <p:spPr>
          <a:xfrm>
            <a:off x="5632667" y="69800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575C6B-D858-431D-8F8D-D1F84F8FDD8F}"/>
              </a:ext>
            </a:extLst>
          </p:cNvPr>
          <p:cNvSpPr txBox="1"/>
          <p:nvPr/>
        </p:nvSpPr>
        <p:spPr>
          <a:xfrm>
            <a:off x="6526496" y="6980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Ep</a:t>
            </a:r>
            <a:r>
              <a:rPr lang="en-CA" baseline="-25000" dirty="0"/>
              <a:t>i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CD1063-EAB3-4182-BA90-13DBE90762F5}"/>
              </a:ext>
            </a:extLst>
          </p:cNvPr>
          <p:cNvSpPr txBox="1"/>
          <p:nvPr/>
        </p:nvSpPr>
        <p:spPr>
          <a:xfrm>
            <a:off x="7278298" y="69800"/>
            <a:ext cx="463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Ep</a:t>
            </a:r>
            <a:r>
              <a:rPr lang="en-CA" baseline="-25000" dirty="0"/>
              <a:t>f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8EE309-0ED1-4B7B-B88A-D6A98BBF437A}"/>
              </a:ext>
            </a:extLst>
          </p:cNvPr>
          <p:cNvSpPr txBox="1"/>
          <p:nvPr/>
        </p:nvSpPr>
        <p:spPr>
          <a:xfrm>
            <a:off x="8094903" y="78864"/>
            <a:ext cx="734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Eff(%)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CAEF6E5-FD21-4C62-976D-3F8FD590F8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372" t="26255" r="11571" b="26735"/>
          <a:stretch/>
        </p:blipFill>
        <p:spPr>
          <a:xfrm>
            <a:off x="9755623" y="318154"/>
            <a:ext cx="2232628" cy="294351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C811365-50A9-4906-A6EF-780E5EC6F0FB}"/>
              </a:ext>
            </a:extLst>
          </p:cNvPr>
          <p:cNvSpPr txBox="1"/>
          <p:nvPr/>
        </p:nvSpPr>
        <p:spPr>
          <a:xfrm>
            <a:off x="218389" y="5802390"/>
            <a:ext cx="4567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High SPEC =(mgh</a:t>
            </a:r>
            <a:r>
              <a:rPr lang="en-CA" baseline="-25000" dirty="0"/>
              <a:t>i</a:t>
            </a:r>
            <a:r>
              <a:rPr lang="en-CA" dirty="0"/>
              <a:t>)*(1+SPEC)</a:t>
            </a:r>
          </a:p>
          <a:p>
            <a:r>
              <a:rPr lang="en-CA" dirty="0"/>
              <a:t> 	 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=(</a:t>
            </a:r>
            <a:r>
              <a:rPr lang="en-CA" b="0" i="0" dirty="0">
                <a:solidFill>
                  <a:srgbClr val="F7981D"/>
                </a:solidFill>
                <a:effectLst/>
                <a:latin typeface="Inconsolata"/>
              </a:rPr>
              <a:t>Data!E2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*</a:t>
            </a:r>
            <a:r>
              <a:rPr lang="en-CA" b="0" i="0" dirty="0">
                <a:effectLst/>
                <a:latin typeface="Inconsolata"/>
              </a:rPr>
              <a:t>9.81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*</a:t>
            </a:r>
            <a:r>
              <a:rPr lang="en-CA" b="0" i="0" dirty="0">
                <a:solidFill>
                  <a:srgbClr val="7E3794"/>
                </a:solidFill>
                <a:effectLst/>
                <a:latin typeface="Inconsolata"/>
              </a:rPr>
              <a:t>Data!C2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)*(</a:t>
            </a:r>
            <a:r>
              <a:rPr lang="en-CA" b="0" i="0" dirty="0">
                <a:effectLst/>
                <a:latin typeface="Inconsolata"/>
              </a:rPr>
              <a:t>1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+</a:t>
            </a:r>
            <a:r>
              <a:rPr lang="en-CA" b="0" i="0" dirty="0">
                <a:solidFill>
                  <a:srgbClr val="11A9CC"/>
                </a:solidFill>
                <a:effectLst/>
                <a:latin typeface="Inconsolata"/>
              </a:rPr>
              <a:t>$B$1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)</a:t>
            </a:r>
            <a:endParaRPr lang="en-CA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60F865-8E58-454C-8A1F-746FE5BD7280}"/>
              </a:ext>
            </a:extLst>
          </p:cNvPr>
          <p:cNvSpPr txBox="1"/>
          <p:nvPr/>
        </p:nvSpPr>
        <p:spPr>
          <a:xfrm>
            <a:off x="5098414" y="4806778"/>
            <a:ext cx="5086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In SPEC? =AND(Value &gt;Low SPEC, Value &lt; High SPEC)</a:t>
            </a:r>
          </a:p>
          <a:p>
            <a:r>
              <a:rPr lang="en-CA" dirty="0"/>
              <a:t>                </a:t>
            </a:r>
            <a:r>
              <a:rPr lang="en-US" b="0" i="0" dirty="0">
                <a:solidFill>
                  <a:srgbClr val="000000"/>
                </a:solidFill>
                <a:effectLst/>
                <a:latin typeface="Inconsolata"/>
              </a:rPr>
              <a:t>=AND(</a:t>
            </a:r>
            <a:r>
              <a:rPr lang="en-US" b="0" i="0" dirty="0">
                <a:solidFill>
                  <a:srgbClr val="FF0000"/>
                </a:solidFill>
                <a:effectLst/>
                <a:latin typeface="Inconsolata"/>
              </a:rPr>
              <a:t>Data!F2</a:t>
            </a:r>
            <a:r>
              <a:rPr lang="en-US" b="0" i="0" dirty="0">
                <a:solidFill>
                  <a:srgbClr val="000000"/>
                </a:solidFill>
                <a:effectLst/>
                <a:latin typeface="Inconsolata"/>
              </a:rPr>
              <a:t>&gt;</a:t>
            </a:r>
            <a:r>
              <a:rPr lang="en-US" b="0" i="0" dirty="0">
                <a:effectLst/>
                <a:latin typeface="Inconsolata"/>
              </a:rPr>
              <a:t>C6</a:t>
            </a:r>
            <a:r>
              <a:rPr lang="en-US" b="0" i="0" dirty="0">
                <a:solidFill>
                  <a:srgbClr val="000000"/>
                </a:solidFill>
                <a:effectLst/>
                <a:latin typeface="Inconsolata"/>
              </a:rPr>
              <a:t>,</a:t>
            </a:r>
            <a:r>
              <a:rPr lang="en-US" b="0" i="0" dirty="0">
                <a:solidFill>
                  <a:srgbClr val="FF0000"/>
                </a:solidFill>
                <a:effectLst/>
                <a:latin typeface="Inconsolata"/>
              </a:rPr>
              <a:t>Data!F2</a:t>
            </a:r>
            <a:r>
              <a:rPr lang="en-US" b="0" i="0" dirty="0">
                <a:solidFill>
                  <a:srgbClr val="000000"/>
                </a:solidFill>
                <a:effectLst/>
                <a:latin typeface="Inconsolata"/>
              </a:rPr>
              <a:t>&lt;</a:t>
            </a:r>
            <a:r>
              <a:rPr lang="en-US" b="0" i="0" dirty="0">
                <a:effectLst/>
                <a:latin typeface="Inconsolata"/>
              </a:rPr>
              <a:t>D6</a:t>
            </a:r>
            <a:r>
              <a:rPr lang="en-US" b="0" i="0" dirty="0">
                <a:solidFill>
                  <a:srgbClr val="000000"/>
                </a:solidFill>
                <a:effectLst/>
                <a:latin typeface="Inconsolata"/>
              </a:rPr>
              <a:t>)</a:t>
            </a:r>
            <a:endParaRPr lang="en-C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165C87-DF44-47BA-98CE-6F1DBCCE7328}"/>
              </a:ext>
            </a:extLst>
          </p:cNvPr>
          <p:cNvSpPr txBox="1"/>
          <p:nvPr/>
        </p:nvSpPr>
        <p:spPr>
          <a:xfrm>
            <a:off x="5079327" y="5887661"/>
            <a:ext cx="3178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Mark =IF(In SPEC? = TRUE,1,0)</a:t>
            </a:r>
          </a:p>
          <a:p>
            <a:r>
              <a:rPr lang="en-CA" dirty="0"/>
              <a:t>          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=IF(</a:t>
            </a:r>
            <a:r>
              <a:rPr lang="en-CA" b="0" i="0" dirty="0">
                <a:solidFill>
                  <a:srgbClr val="00CC00"/>
                </a:solidFill>
                <a:effectLst/>
                <a:latin typeface="Inconsolata"/>
              </a:rPr>
              <a:t>E6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=</a:t>
            </a:r>
            <a:r>
              <a:rPr lang="en-CA" b="0" i="0" dirty="0">
                <a:effectLst/>
                <a:latin typeface="Inconsolata"/>
              </a:rPr>
              <a:t>TRUE,1,0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)</a:t>
            </a:r>
            <a:endParaRPr lang="en-CA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CA884B-894D-4C16-8642-F3CDAA45CF48}"/>
              </a:ext>
            </a:extLst>
          </p:cNvPr>
          <p:cNvSpPr txBox="1"/>
          <p:nvPr/>
        </p:nvSpPr>
        <p:spPr>
          <a:xfrm rot="16200000">
            <a:off x="-326267" y="816088"/>
            <a:ext cx="1007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Data sheet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EA17E1-3BC0-48FC-B263-DB04443CA28D}"/>
              </a:ext>
            </a:extLst>
          </p:cNvPr>
          <p:cNvSpPr txBox="1"/>
          <p:nvPr/>
        </p:nvSpPr>
        <p:spPr>
          <a:xfrm rot="16200000">
            <a:off x="-452966" y="3342652"/>
            <a:ext cx="1313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Marking sheet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B2820E20-0672-4557-BAEA-DE8764E72872}"/>
              </a:ext>
            </a:extLst>
          </p:cNvPr>
          <p:cNvSpPr/>
          <p:nvPr/>
        </p:nvSpPr>
        <p:spPr>
          <a:xfrm>
            <a:off x="1349457" y="3868565"/>
            <a:ext cx="3984396" cy="876975"/>
          </a:xfrm>
          <a:prstGeom prst="downArrow">
            <a:avLst>
              <a:gd name="adj1" fmla="val 63248"/>
              <a:gd name="adj2" fmla="val 5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8C5E66-9D5F-4EF9-87CF-A3387C57DED3}"/>
              </a:ext>
            </a:extLst>
          </p:cNvPr>
          <p:cNvSpPr/>
          <p:nvPr/>
        </p:nvSpPr>
        <p:spPr>
          <a:xfrm>
            <a:off x="5410986" y="1140643"/>
            <a:ext cx="829558" cy="29141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AB6BDA-2E33-4FE1-B7B8-55193B54F309}"/>
              </a:ext>
            </a:extLst>
          </p:cNvPr>
          <p:cNvSpPr/>
          <p:nvPr/>
        </p:nvSpPr>
        <p:spPr>
          <a:xfrm>
            <a:off x="3724790" y="1145822"/>
            <a:ext cx="829558" cy="291410"/>
          </a:xfrm>
          <a:prstGeom prst="rect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h</a:t>
            </a:r>
            <a:r>
              <a:rPr lang="en-CA" baseline="-25000" dirty="0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0FE6DE-C0AD-4FDF-B9AD-13C1ED6FA1D5}"/>
              </a:ext>
            </a:extLst>
          </p:cNvPr>
          <p:cNvSpPr/>
          <p:nvPr/>
        </p:nvSpPr>
        <p:spPr>
          <a:xfrm>
            <a:off x="1434076" y="2806719"/>
            <a:ext cx="649248" cy="325336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SPEC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20EEF1-4102-4B35-B397-35A5E8BD37E7}"/>
              </a:ext>
            </a:extLst>
          </p:cNvPr>
          <p:cNvSpPr/>
          <p:nvPr/>
        </p:nvSpPr>
        <p:spPr>
          <a:xfrm>
            <a:off x="6253825" y="1144572"/>
            <a:ext cx="829558" cy="29141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Ep</a:t>
            </a:r>
            <a:r>
              <a:rPr lang="en-CA" baseline="-25000" dirty="0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1BB970-3024-4B6F-9F92-D5FAF3FE6998}"/>
              </a:ext>
            </a:extLst>
          </p:cNvPr>
          <p:cNvSpPr/>
          <p:nvPr/>
        </p:nvSpPr>
        <p:spPr>
          <a:xfrm>
            <a:off x="3535056" y="3872505"/>
            <a:ext cx="688152" cy="280751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dirty="0">
                <a:solidFill>
                  <a:schemeClr val="tx1"/>
                </a:solidFill>
              </a:rPr>
              <a:t>In SPEC?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235D5D-2466-4EF5-B85D-6CFF3C7EA5D3}"/>
              </a:ext>
            </a:extLst>
          </p:cNvPr>
          <p:cNvSpPr/>
          <p:nvPr/>
        </p:nvSpPr>
        <p:spPr>
          <a:xfrm>
            <a:off x="1434076" y="2826767"/>
            <a:ext cx="649248" cy="325336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SPEC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CDBF89B-9E33-45A9-B865-9A65B8CABFE1}"/>
              </a:ext>
            </a:extLst>
          </p:cNvPr>
          <p:cNvSpPr txBox="1"/>
          <p:nvPr/>
        </p:nvSpPr>
        <p:spPr>
          <a:xfrm>
            <a:off x="7040902" y="3191704"/>
            <a:ext cx="550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Eff(%)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8B8D49-5063-4940-A7D1-645F8312B433}"/>
              </a:ext>
            </a:extLst>
          </p:cNvPr>
          <p:cNvSpPr txBox="1"/>
          <p:nvPr/>
        </p:nvSpPr>
        <p:spPr>
          <a:xfrm>
            <a:off x="4553797" y="3174420"/>
            <a:ext cx="385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Epf</a:t>
            </a:r>
          </a:p>
        </p:txBody>
      </p:sp>
    </p:spTree>
    <p:extLst>
      <p:ext uri="{BB962C8B-B14F-4D97-AF65-F5344CB8AC3E}">
        <p14:creationId xmlns:p14="http://schemas.microsoft.com/office/powerpoint/2010/main" val="1000744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52B3B1C-8F0A-443E-97B9-823F9D6148C4}"/>
              </a:ext>
            </a:extLst>
          </p:cNvPr>
          <p:cNvGrpSpPr/>
          <p:nvPr/>
        </p:nvGrpSpPr>
        <p:grpSpPr>
          <a:xfrm>
            <a:off x="331513" y="439132"/>
            <a:ext cx="9370243" cy="1456442"/>
            <a:chOff x="161827" y="202676"/>
            <a:chExt cx="9370243" cy="145644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B79226F-358C-4E64-BE36-5EB20473AA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" t="88109" r="22603" b="4239"/>
            <a:stretch/>
          </p:blipFill>
          <p:spPr>
            <a:xfrm>
              <a:off x="161827" y="1134359"/>
              <a:ext cx="9370243" cy="5247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84E5791-C7AB-40E3-B91A-A7249465D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" t="30514" r="22603" b="55900"/>
            <a:stretch/>
          </p:blipFill>
          <p:spPr>
            <a:xfrm>
              <a:off x="161827" y="202676"/>
              <a:ext cx="9370243" cy="93168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C22B95E-A823-45E5-9135-58D39062043C}"/>
              </a:ext>
            </a:extLst>
          </p:cNvPr>
          <p:cNvSpPr txBox="1"/>
          <p:nvPr/>
        </p:nvSpPr>
        <p:spPr>
          <a:xfrm>
            <a:off x="3949835" y="87927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h</a:t>
            </a:r>
            <a:r>
              <a:rPr lang="en-CA" baseline="-25000" dirty="0"/>
              <a:t>i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69EDE0-E27B-4CA3-B936-28B34EA7A0C4}"/>
              </a:ext>
            </a:extLst>
          </p:cNvPr>
          <p:cNvSpPr txBox="1"/>
          <p:nvPr/>
        </p:nvSpPr>
        <p:spPr>
          <a:xfrm>
            <a:off x="4840816" y="69800"/>
            <a:ext cx="351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h</a:t>
            </a:r>
            <a:r>
              <a:rPr lang="en-CA" baseline="-25000" dirty="0"/>
              <a:t>f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1D01B7-BA09-4D3D-ADDA-85ABFEF326D3}"/>
              </a:ext>
            </a:extLst>
          </p:cNvPr>
          <p:cNvSpPr txBox="1"/>
          <p:nvPr/>
        </p:nvSpPr>
        <p:spPr>
          <a:xfrm>
            <a:off x="5632667" y="69800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575C6B-D858-431D-8F8D-D1F84F8FDD8F}"/>
              </a:ext>
            </a:extLst>
          </p:cNvPr>
          <p:cNvSpPr txBox="1"/>
          <p:nvPr/>
        </p:nvSpPr>
        <p:spPr>
          <a:xfrm>
            <a:off x="6526496" y="6980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Ep</a:t>
            </a:r>
            <a:r>
              <a:rPr lang="en-CA" baseline="-25000" dirty="0"/>
              <a:t>i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CD1063-EAB3-4182-BA90-13DBE90762F5}"/>
              </a:ext>
            </a:extLst>
          </p:cNvPr>
          <p:cNvSpPr txBox="1"/>
          <p:nvPr/>
        </p:nvSpPr>
        <p:spPr>
          <a:xfrm>
            <a:off x="7278298" y="69800"/>
            <a:ext cx="463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Ep</a:t>
            </a:r>
            <a:r>
              <a:rPr lang="en-CA" baseline="-25000" dirty="0"/>
              <a:t>f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8EE309-0ED1-4B7B-B88A-D6A98BBF437A}"/>
              </a:ext>
            </a:extLst>
          </p:cNvPr>
          <p:cNvSpPr txBox="1"/>
          <p:nvPr/>
        </p:nvSpPr>
        <p:spPr>
          <a:xfrm>
            <a:off x="8094903" y="78864"/>
            <a:ext cx="734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Eff(%)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CAEF6E5-FD21-4C62-976D-3F8FD590F8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372" t="26255" r="11571" b="26735"/>
          <a:stretch/>
        </p:blipFill>
        <p:spPr>
          <a:xfrm>
            <a:off x="9755623" y="280446"/>
            <a:ext cx="2232628" cy="294351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5CA884B-894D-4C16-8642-F3CDAA45CF48}"/>
              </a:ext>
            </a:extLst>
          </p:cNvPr>
          <p:cNvSpPr txBox="1"/>
          <p:nvPr/>
        </p:nvSpPr>
        <p:spPr>
          <a:xfrm rot="16200000">
            <a:off x="-326267" y="816088"/>
            <a:ext cx="1007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Data sheet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EA17E1-3BC0-48FC-B263-DB04443CA28D}"/>
              </a:ext>
            </a:extLst>
          </p:cNvPr>
          <p:cNvSpPr txBox="1"/>
          <p:nvPr/>
        </p:nvSpPr>
        <p:spPr>
          <a:xfrm rot="16200000">
            <a:off x="-452966" y="3342652"/>
            <a:ext cx="1313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Marking sheet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7FA69DD-2DBC-4A02-8931-5042CD491791}"/>
              </a:ext>
            </a:extLst>
          </p:cNvPr>
          <p:cNvGrpSpPr/>
          <p:nvPr/>
        </p:nvGrpSpPr>
        <p:grpSpPr>
          <a:xfrm>
            <a:off x="331513" y="2315066"/>
            <a:ext cx="9244969" cy="2093852"/>
            <a:chOff x="331513" y="2315066"/>
            <a:chExt cx="9244969" cy="20938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7D794C8-2290-4E59-ADF9-2A79048083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09" t="29966" r="23764" b="44408"/>
            <a:stretch/>
          </p:blipFill>
          <p:spPr>
            <a:xfrm>
              <a:off x="331513" y="2315066"/>
              <a:ext cx="9244969" cy="175742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726B0C6-1AEB-46A4-BCCC-B624CD2903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89557" r="24172" b="5173"/>
            <a:stretch/>
          </p:blipFill>
          <p:spPr>
            <a:xfrm>
              <a:off x="331513" y="4047480"/>
              <a:ext cx="9244969" cy="361438"/>
            </a:xfrm>
            <a:prstGeom prst="rect">
              <a:avLst/>
            </a:prstGeom>
          </p:spPr>
        </p:pic>
      </p:grpSp>
      <p:sp>
        <p:nvSpPr>
          <p:cNvPr id="2" name="Arrow: Down 1">
            <a:extLst>
              <a:ext uri="{FF2B5EF4-FFF2-40B4-BE49-F238E27FC236}">
                <a16:creationId xmlns:a16="http://schemas.microsoft.com/office/drawing/2014/main" id="{B2820E20-0672-4557-BAEA-DE8764E72872}"/>
              </a:ext>
            </a:extLst>
          </p:cNvPr>
          <p:cNvSpPr/>
          <p:nvPr/>
        </p:nvSpPr>
        <p:spPr>
          <a:xfrm>
            <a:off x="6336236" y="3875095"/>
            <a:ext cx="3984396" cy="876975"/>
          </a:xfrm>
          <a:prstGeom prst="downArrow">
            <a:avLst>
              <a:gd name="adj1" fmla="val 63248"/>
              <a:gd name="adj2" fmla="val 5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9DA6B4-AD9C-45D6-B246-50AF9E2BF221}"/>
              </a:ext>
            </a:extLst>
          </p:cNvPr>
          <p:cNvSpPr txBox="1"/>
          <p:nvPr/>
        </p:nvSpPr>
        <p:spPr>
          <a:xfrm>
            <a:off x="218389" y="4806778"/>
            <a:ext cx="4445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Low SPEC =(Ep</a:t>
            </a:r>
            <a:r>
              <a:rPr lang="en-CA" baseline="-25000" dirty="0"/>
              <a:t>f</a:t>
            </a:r>
            <a:r>
              <a:rPr lang="en-CA" dirty="0"/>
              <a:t>/Ep</a:t>
            </a:r>
            <a:r>
              <a:rPr lang="en-CA" baseline="-25000" dirty="0"/>
              <a:t>i</a:t>
            </a:r>
            <a:r>
              <a:rPr lang="en-CA" dirty="0"/>
              <a:t>)*100*(1-SPEC)</a:t>
            </a:r>
          </a:p>
          <a:p>
            <a:r>
              <a:rPr lang="en-CA" dirty="0"/>
              <a:t>                  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=(</a:t>
            </a:r>
            <a:r>
              <a:rPr lang="nn-NO" b="0" i="0" dirty="0">
                <a:solidFill>
                  <a:srgbClr val="F7981D"/>
                </a:solidFill>
                <a:effectLst/>
                <a:latin typeface="Inconsolata"/>
              </a:rPr>
              <a:t>Data!G2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/</a:t>
            </a:r>
            <a:r>
              <a:rPr lang="nn-NO" b="0" i="0" dirty="0">
                <a:solidFill>
                  <a:srgbClr val="7E3794"/>
                </a:solidFill>
                <a:effectLst/>
                <a:latin typeface="Inconsolata"/>
              </a:rPr>
              <a:t>Data!F2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)*</a:t>
            </a:r>
            <a:r>
              <a:rPr lang="nn-NO" b="0" i="0" dirty="0">
                <a:effectLst/>
                <a:latin typeface="Inconsolata"/>
              </a:rPr>
              <a:t>100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*(</a:t>
            </a:r>
            <a:r>
              <a:rPr lang="nn-NO" b="0" i="0" dirty="0">
                <a:solidFill>
                  <a:srgbClr val="1155CC"/>
                </a:solidFill>
                <a:effectLst/>
                <a:latin typeface="Inconsolata"/>
              </a:rPr>
              <a:t>1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-</a:t>
            </a:r>
            <a:r>
              <a:rPr lang="nn-NO" b="0" i="0" dirty="0">
                <a:solidFill>
                  <a:srgbClr val="11A9CC"/>
                </a:solidFill>
                <a:effectLst/>
                <a:latin typeface="Inconsolata"/>
              </a:rPr>
              <a:t>$B$1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)</a:t>
            </a:r>
            <a:endParaRPr lang="en-CA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E71052-25F8-4D19-92A0-7C4EF2D099D5}"/>
              </a:ext>
            </a:extLst>
          </p:cNvPr>
          <p:cNvSpPr txBox="1"/>
          <p:nvPr/>
        </p:nvSpPr>
        <p:spPr>
          <a:xfrm>
            <a:off x="218389" y="5802390"/>
            <a:ext cx="4567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High SPEC =(Ep</a:t>
            </a:r>
            <a:r>
              <a:rPr lang="en-CA" baseline="-25000" dirty="0"/>
              <a:t>f</a:t>
            </a:r>
            <a:r>
              <a:rPr lang="en-CA" dirty="0"/>
              <a:t>/Ep</a:t>
            </a:r>
            <a:r>
              <a:rPr lang="en-CA" baseline="-25000" dirty="0"/>
              <a:t>i</a:t>
            </a:r>
            <a:r>
              <a:rPr lang="en-CA" dirty="0"/>
              <a:t>)*100*(1+SPEC)</a:t>
            </a:r>
          </a:p>
          <a:p>
            <a:r>
              <a:rPr lang="en-CA" dirty="0"/>
              <a:t> 	 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=(</a:t>
            </a:r>
            <a:r>
              <a:rPr lang="nn-NO" b="0" i="0" dirty="0">
                <a:solidFill>
                  <a:srgbClr val="F7981D"/>
                </a:solidFill>
                <a:effectLst/>
                <a:latin typeface="Inconsolata"/>
              </a:rPr>
              <a:t>Data!G2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/</a:t>
            </a:r>
            <a:r>
              <a:rPr lang="nn-NO" b="0" i="0" dirty="0">
                <a:solidFill>
                  <a:srgbClr val="7E3794"/>
                </a:solidFill>
                <a:effectLst/>
                <a:latin typeface="Inconsolata"/>
              </a:rPr>
              <a:t>Data!F2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)*</a:t>
            </a:r>
            <a:r>
              <a:rPr lang="nn-NO" b="0" i="0" dirty="0">
                <a:effectLst/>
                <a:latin typeface="Inconsolata"/>
              </a:rPr>
              <a:t>100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*(</a:t>
            </a:r>
            <a:r>
              <a:rPr lang="nn-NO" b="0" i="0" dirty="0">
                <a:solidFill>
                  <a:srgbClr val="1155CC"/>
                </a:solidFill>
                <a:effectLst/>
                <a:latin typeface="Inconsolata"/>
              </a:rPr>
              <a:t>1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+</a:t>
            </a:r>
            <a:r>
              <a:rPr lang="nn-NO" b="0" i="0" dirty="0">
                <a:solidFill>
                  <a:srgbClr val="11A9CC"/>
                </a:solidFill>
                <a:effectLst/>
                <a:latin typeface="Inconsolata"/>
              </a:rPr>
              <a:t>$B$1</a:t>
            </a:r>
            <a:r>
              <a:rPr lang="nn-NO" b="0" i="0" dirty="0">
                <a:solidFill>
                  <a:srgbClr val="000000"/>
                </a:solidFill>
                <a:effectLst/>
                <a:latin typeface="Inconsolata"/>
              </a:rPr>
              <a:t>)</a:t>
            </a:r>
            <a:endParaRPr lang="en-CA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F4126A-E4C5-4B0D-BB2F-BB498D0305E4}"/>
              </a:ext>
            </a:extLst>
          </p:cNvPr>
          <p:cNvSpPr txBox="1"/>
          <p:nvPr/>
        </p:nvSpPr>
        <p:spPr>
          <a:xfrm>
            <a:off x="5098414" y="4806778"/>
            <a:ext cx="5086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In SPEC? =AND(Value &gt;Low SPEC, Value &lt; High SPEC)</a:t>
            </a:r>
          </a:p>
          <a:p>
            <a:r>
              <a:rPr lang="en-CA" dirty="0"/>
              <a:t>                </a:t>
            </a:r>
            <a:r>
              <a:rPr lang="pt-BR" b="0" i="0" dirty="0">
                <a:solidFill>
                  <a:srgbClr val="000000"/>
                </a:solidFill>
                <a:effectLst/>
                <a:latin typeface="Inconsolata"/>
              </a:rPr>
              <a:t>=AND(</a:t>
            </a:r>
            <a:r>
              <a:rPr lang="pt-BR" b="0" i="0" dirty="0">
                <a:solidFill>
                  <a:srgbClr val="FF0000"/>
                </a:solidFill>
                <a:effectLst/>
                <a:latin typeface="Inconsolata"/>
              </a:rPr>
              <a:t>Data!H2</a:t>
            </a:r>
            <a:r>
              <a:rPr lang="pt-BR" b="0" i="0" dirty="0">
                <a:solidFill>
                  <a:srgbClr val="000000"/>
                </a:solidFill>
                <a:effectLst/>
                <a:latin typeface="Inconsolata"/>
              </a:rPr>
              <a:t>&gt;</a:t>
            </a:r>
            <a:r>
              <a:rPr lang="pt-BR" b="0" i="0" dirty="0">
                <a:effectLst/>
                <a:latin typeface="Inconsolata"/>
              </a:rPr>
              <a:t>K6</a:t>
            </a:r>
            <a:r>
              <a:rPr lang="pt-BR" b="0" i="0" dirty="0">
                <a:solidFill>
                  <a:srgbClr val="000000"/>
                </a:solidFill>
                <a:effectLst/>
                <a:latin typeface="Inconsolata"/>
              </a:rPr>
              <a:t>,</a:t>
            </a:r>
            <a:r>
              <a:rPr lang="pt-BR" b="0" i="0" dirty="0">
                <a:solidFill>
                  <a:srgbClr val="FF0000"/>
                </a:solidFill>
                <a:effectLst/>
                <a:latin typeface="Inconsolata"/>
              </a:rPr>
              <a:t>Data!H2</a:t>
            </a:r>
            <a:r>
              <a:rPr lang="pt-BR" b="0" i="0" dirty="0">
                <a:solidFill>
                  <a:srgbClr val="000000"/>
                </a:solidFill>
                <a:effectLst/>
                <a:latin typeface="Inconsolata"/>
              </a:rPr>
              <a:t>&lt;</a:t>
            </a:r>
            <a:r>
              <a:rPr lang="pt-BR" b="0" i="0" dirty="0">
                <a:effectLst/>
                <a:latin typeface="Inconsolata"/>
              </a:rPr>
              <a:t>L6</a:t>
            </a:r>
            <a:r>
              <a:rPr lang="pt-BR" b="0" i="0" dirty="0">
                <a:solidFill>
                  <a:srgbClr val="000000"/>
                </a:solidFill>
                <a:effectLst/>
                <a:latin typeface="Inconsolata"/>
              </a:rPr>
              <a:t>)</a:t>
            </a:r>
            <a:endParaRPr lang="en-C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B20818-10AF-427E-8ECE-37453AE10550}"/>
              </a:ext>
            </a:extLst>
          </p:cNvPr>
          <p:cNvSpPr txBox="1"/>
          <p:nvPr/>
        </p:nvSpPr>
        <p:spPr>
          <a:xfrm>
            <a:off x="5079327" y="5887661"/>
            <a:ext cx="3178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Mark =IF(In SPEC? = TRUE,1,0)</a:t>
            </a:r>
          </a:p>
          <a:p>
            <a:r>
              <a:rPr lang="en-CA" dirty="0"/>
              <a:t>          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=IF(</a:t>
            </a:r>
            <a:r>
              <a:rPr lang="en-CA" b="0" i="0" dirty="0">
                <a:solidFill>
                  <a:srgbClr val="00CC00"/>
                </a:solidFill>
                <a:effectLst/>
                <a:latin typeface="Inconsolata"/>
              </a:rPr>
              <a:t>M6</a:t>
            </a:r>
            <a:r>
              <a:rPr lang="en-CA" b="0" i="0" dirty="0">
                <a:effectLst/>
                <a:latin typeface="Inconsolata"/>
              </a:rPr>
              <a:t>=TRUE,1,0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2219EE5-40A4-401B-8DF8-FD2F37F55F20}"/>
              </a:ext>
            </a:extLst>
          </p:cNvPr>
          <p:cNvSpPr/>
          <p:nvPr/>
        </p:nvSpPr>
        <p:spPr>
          <a:xfrm>
            <a:off x="1386941" y="2826767"/>
            <a:ext cx="649248" cy="325336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SPEC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B287544-35EB-4E58-9E73-CCC8662F6ED4}"/>
              </a:ext>
            </a:extLst>
          </p:cNvPr>
          <p:cNvSpPr/>
          <p:nvPr/>
        </p:nvSpPr>
        <p:spPr>
          <a:xfrm>
            <a:off x="7943408" y="1136843"/>
            <a:ext cx="829558" cy="291410"/>
          </a:xfrm>
          <a:prstGeom prst="rect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Eff(%)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5D6FDA8-2DD7-4476-ACB3-09A6D992627F}"/>
              </a:ext>
            </a:extLst>
          </p:cNvPr>
          <p:cNvSpPr/>
          <p:nvPr/>
        </p:nvSpPr>
        <p:spPr>
          <a:xfrm>
            <a:off x="7104423" y="1139433"/>
            <a:ext cx="829558" cy="29141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Ep</a:t>
            </a:r>
            <a:r>
              <a:rPr lang="en-CA" baseline="-25000" dirty="0">
                <a:solidFill>
                  <a:schemeClr val="tx1"/>
                </a:solidFill>
              </a:rPr>
              <a:t>f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447A541-949F-40CD-9DD2-84A9A4CC9E4C}"/>
              </a:ext>
            </a:extLst>
          </p:cNvPr>
          <p:cNvSpPr/>
          <p:nvPr/>
        </p:nvSpPr>
        <p:spPr>
          <a:xfrm>
            <a:off x="6265438" y="1136843"/>
            <a:ext cx="829558" cy="291410"/>
          </a:xfrm>
          <a:prstGeom prst="rect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Ep</a:t>
            </a:r>
            <a:r>
              <a:rPr lang="en-CA" baseline="-25000" dirty="0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2B5B191-4C5F-4332-9ED5-F0E04A70B208}"/>
              </a:ext>
            </a:extLst>
          </p:cNvPr>
          <p:cNvSpPr/>
          <p:nvPr/>
        </p:nvSpPr>
        <p:spPr>
          <a:xfrm>
            <a:off x="8512409" y="3872505"/>
            <a:ext cx="688152" cy="280751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dirty="0">
                <a:solidFill>
                  <a:schemeClr val="tx1"/>
                </a:solidFill>
              </a:rPr>
              <a:t>In SPEC?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4AA404-F16E-4C99-BB90-064096819DBF}"/>
              </a:ext>
            </a:extLst>
          </p:cNvPr>
          <p:cNvSpPr txBox="1"/>
          <p:nvPr/>
        </p:nvSpPr>
        <p:spPr>
          <a:xfrm>
            <a:off x="7003158" y="3193776"/>
            <a:ext cx="550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Eff(%)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7F4A13-F7F4-419D-A1D8-29402A242A93}"/>
              </a:ext>
            </a:extLst>
          </p:cNvPr>
          <p:cNvSpPr txBox="1"/>
          <p:nvPr/>
        </p:nvSpPr>
        <p:spPr>
          <a:xfrm>
            <a:off x="4510194" y="3184292"/>
            <a:ext cx="385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Epf</a:t>
            </a:r>
          </a:p>
        </p:txBody>
      </p:sp>
    </p:spTree>
    <p:extLst>
      <p:ext uri="{BB962C8B-B14F-4D97-AF65-F5344CB8AC3E}">
        <p14:creationId xmlns:p14="http://schemas.microsoft.com/office/powerpoint/2010/main" val="785433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6BC8D71-7F28-48D7-9BEE-C4B548B87B28}"/>
              </a:ext>
            </a:extLst>
          </p:cNvPr>
          <p:cNvGrpSpPr/>
          <p:nvPr/>
        </p:nvGrpSpPr>
        <p:grpSpPr>
          <a:xfrm>
            <a:off x="311083" y="3120272"/>
            <a:ext cx="9313683" cy="2187020"/>
            <a:chOff x="0" y="2026762"/>
            <a:chExt cx="9313683" cy="218702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2E14D63-E51A-4280-AFC7-F539DBD301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9554" r="23608" b="44880"/>
            <a:stretch/>
          </p:blipFill>
          <p:spPr>
            <a:xfrm>
              <a:off x="0" y="2026762"/>
              <a:ext cx="9313682" cy="175338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7843098-F8A6-4405-9AAE-4E6BF76FFB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74" t="89239" r="23543" b="4456"/>
            <a:stretch/>
          </p:blipFill>
          <p:spPr>
            <a:xfrm>
              <a:off x="1" y="3780149"/>
              <a:ext cx="9313682" cy="433633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97728E6-7196-45EA-B448-C28C0ADE9E53}"/>
              </a:ext>
            </a:extLst>
          </p:cNvPr>
          <p:cNvSpPr txBox="1"/>
          <p:nvPr/>
        </p:nvSpPr>
        <p:spPr>
          <a:xfrm>
            <a:off x="311083" y="5622247"/>
            <a:ext cx="18830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Name =</a:t>
            </a:r>
            <a:r>
              <a:rPr lang="en-CA" b="0" i="0" dirty="0">
                <a:solidFill>
                  <a:srgbClr val="F7981D"/>
                </a:solidFill>
                <a:effectLst/>
                <a:latin typeface="Inconsolata"/>
              </a:rPr>
              <a:t>Data!B2</a:t>
            </a:r>
            <a:endParaRPr lang="en-C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6FA3F2-3F61-4357-8F76-FA93FEF24076}"/>
              </a:ext>
            </a:extLst>
          </p:cNvPr>
          <p:cNvSpPr txBox="1"/>
          <p:nvPr/>
        </p:nvSpPr>
        <p:spPr>
          <a:xfrm>
            <a:off x="2754983" y="5627805"/>
            <a:ext cx="3014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Mark /3 =SUM(</a:t>
            </a:r>
            <a:r>
              <a:rPr lang="en-CA" b="0" i="0" dirty="0">
                <a:solidFill>
                  <a:srgbClr val="F7981D"/>
                </a:solidFill>
                <a:effectLst/>
                <a:latin typeface="Inconsolata"/>
              </a:rPr>
              <a:t>F6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+</a:t>
            </a:r>
            <a:r>
              <a:rPr lang="en-CA" b="0" i="0" dirty="0">
                <a:solidFill>
                  <a:srgbClr val="7E3794"/>
                </a:solidFill>
                <a:effectLst/>
                <a:latin typeface="Inconsolata"/>
              </a:rPr>
              <a:t>J6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+</a:t>
            </a:r>
            <a:r>
              <a:rPr lang="en-CA" b="0" i="0" dirty="0">
                <a:solidFill>
                  <a:srgbClr val="11A9CC"/>
                </a:solidFill>
                <a:effectLst/>
                <a:latin typeface="Inconsolata"/>
              </a:rPr>
              <a:t>N6</a:t>
            </a:r>
            <a:r>
              <a:rPr lang="en-CA" b="0" i="0" dirty="0">
                <a:solidFill>
                  <a:srgbClr val="000000"/>
                </a:solidFill>
                <a:effectLst/>
                <a:latin typeface="Inconsolata"/>
              </a:rPr>
              <a:t>)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E9BAF8-6304-4B74-B717-641920DF0A08}"/>
              </a:ext>
            </a:extLst>
          </p:cNvPr>
          <p:cNvSpPr txBox="1"/>
          <p:nvPr/>
        </p:nvSpPr>
        <p:spPr>
          <a:xfrm>
            <a:off x="7027243" y="3996965"/>
            <a:ext cx="550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Eff(%)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9ACA54-50DB-4392-92CC-2275EA927F86}"/>
              </a:ext>
            </a:extLst>
          </p:cNvPr>
          <p:cNvSpPr txBox="1"/>
          <p:nvPr/>
        </p:nvSpPr>
        <p:spPr>
          <a:xfrm>
            <a:off x="4538567" y="3996965"/>
            <a:ext cx="385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Epf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A03876D-BC6E-497C-9F7D-CC84F419B9E6}"/>
              </a:ext>
            </a:extLst>
          </p:cNvPr>
          <p:cNvGrpSpPr/>
          <p:nvPr/>
        </p:nvGrpSpPr>
        <p:grpSpPr>
          <a:xfrm>
            <a:off x="311083" y="604653"/>
            <a:ext cx="11283885" cy="1170611"/>
            <a:chOff x="311083" y="1289785"/>
            <a:chExt cx="11283885" cy="117061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510E235-0D82-488C-B5DF-D3030E3C0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9485" r="7450" b="4193"/>
            <a:stretch/>
          </p:blipFill>
          <p:spPr>
            <a:xfrm>
              <a:off x="311084" y="2026764"/>
              <a:ext cx="11283884" cy="433632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9C1EBF-FBB2-47AB-B65C-47600394B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9638" r="7449" b="59531"/>
            <a:stretch/>
          </p:blipFill>
          <p:spPr>
            <a:xfrm>
              <a:off x="311083" y="1289785"/>
              <a:ext cx="11283885" cy="7427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8931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83C981-0F9C-49E6-BA2A-B57B152CEE58}"/>
              </a:ext>
            </a:extLst>
          </p:cNvPr>
          <p:cNvSpPr txBox="1"/>
          <p:nvPr/>
        </p:nvSpPr>
        <p:spPr>
          <a:xfrm>
            <a:off x="161142" y="148118"/>
            <a:ext cx="66450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Now I’m adding a second student’s data.</a:t>
            </a:r>
          </a:p>
          <a:p>
            <a:endParaRPr lang="en-CA" sz="1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If the student had a ball of mass 650g, dropped the ball from a height of 1.6m, and found the ball returned to a height of 0.43m, then their work </a:t>
            </a:r>
            <a:r>
              <a:rPr lang="en-CA" sz="1400" b="1" i="1" dirty="0">
                <a:solidFill>
                  <a:schemeClr val="bg1">
                    <a:lumMod val="65000"/>
                  </a:schemeClr>
                </a:solidFill>
              </a:rPr>
              <a:t>should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 look like the following:</a:t>
            </a:r>
          </a:p>
          <a:p>
            <a:endParaRPr lang="en-CA" sz="1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m = 0.65kg		Ep</a:t>
            </a:r>
            <a:r>
              <a:rPr lang="en-CA" sz="1400" i="1" baseline="-25000" dirty="0">
                <a:solidFill>
                  <a:schemeClr val="bg1">
                    <a:lumMod val="65000"/>
                  </a:schemeClr>
                </a:solidFill>
              </a:rPr>
              <a:t>i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 = 10.2024 J</a:t>
            </a: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g = 9.81 m/s</a:t>
            </a:r>
            <a:r>
              <a:rPr lang="en-CA" sz="1400" i="1" baseline="30000" dirty="0">
                <a:solidFill>
                  <a:schemeClr val="bg1">
                    <a:lumMod val="65000"/>
                  </a:schemeClr>
                </a:solidFill>
              </a:rPr>
              <a:t>2	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Ep</a:t>
            </a:r>
            <a:r>
              <a:rPr lang="en-CA" sz="1400" i="1" baseline="-25000" dirty="0">
                <a:solidFill>
                  <a:schemeClr val="bg1">
                    <a:lumMod val="65000"/>
                  </a:schemeClr>
                </a:solidFill>
              </a:rPr>
              <a:t>f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 = 2.741895 J</a:t>
            </a:r>
            <a:endParaRPr lang="en-CA" sz="1400" i="1" baseline="300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h</a:t>
            </a:r>
            <a:r>
              <a:rPr lang="en-CA" sz="1400" i="1" baseline="-25000" dirty="0">
                <a:solidFill>
                  <a:schemeClr val="bg1">
                    <a:lumMod val="65000"/>
                  </a:schemeClr>
                </a:solidFill>
              </a:rPr>
              <a:t>i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 = 1.6m		Eff(%) = 26.875 %</a:t>
            </a:r>
            <a:br>
              <a:rPr lang="en-CA" sz="140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h</a:t>
            </a:r>
            <a:r>
              <a:rPr lang="en-CA" sz="1400" i="1" baseline="-25000" dirty="0">
                <a:solidFill>
                  <a:schemeClr val="bg1">
                    <a:lumMod val="65000"/>
                  </a:schemeClr>
                </a:solidFill>
              </a:rPr>
              <a:t>f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 = 0.43m</a:t>
            </a:r>
          </a:p>
          <a:p>
            <a:endParaRPr lang="en-CA" sz="1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But instead the student miscalculated Ep</a:t>
            </a:r>
            <a:r>
              <a:rPr lang="en-CA" sz="1400" i="1" baseline="-25000" dirty="0">
                <a:solidFill>
                  <a:schemeClr val="bg1">
                    <a:lumMod val="65000"/>
                  </a:schemeClr>
                </a:solidFill>
              </a:rPr>
              <a:t>f 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, then correctly carried through their mistake:</a:t>
            </a:r>
          </a:p>
          <a:p>
            <a:endParaRPr lang="en-CA" sz="1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		Ep</a:t>
            </a:r>
            <a:r>
              <a:rPr lang="en-CA" sz="1400" i="1" baseline="-25000" dirty="0">
                <a:solidFill>
                  <a:schemeClr val="bg1">
                    <a:lumMod val="65000"/>
                  </a:schemeClr>
                </a:solidFill>
              </a:rPr>
              <a:t>i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 = 10.2 J</a:t>
            </a: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		Ep</a:t>
            </a:r>
            <a:r>
              <a:rPr lang="en-CA" sz="1400" i="1" baseline="-25000" dirty="0">
                <a:solidFill>
                  <a:schemeClr val="bg1">
                    <a:lumMod val="65000"/>
                  </a:schemeClr>
                </a:solidFill>
              </a:rPr>
              <a:t>f</a:t>
            </a: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 = 5.1 J (this is a mistake)</a:t>
            </a:r>
          </a:p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		Eff (%) = 50.0% (this is correct given the prior mistake)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CE6BEB-84AB-4268-A013-4964229A8611}"/>
              </a:ext>
            </a:extLst>
          </p:cNvPr>
          <p:cNvGrpSpPr/>
          <p:nvPr/>
        </p:nvGrpSpPr>
        <p:grpSpPr>
          <a:xfrm>
            <a:off x="386499" y="3709451"/>
            <a:ext cx="10953946" cy="1562493"/>
            <a:chOff x="0" y="2083324"/>
            <a:chExt cx="10953946" cy="156249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765E1BA-A28A-4B05-98EC-7F3C775D93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0378" r="10154" b="52990"/>
            <a:stretch/>
          </p:blipFill>
          <p:spPr>
            <a:xfrm>
              <a:off x="0" y="2083324"/>
              <a:ext cx="10953946" cy="114064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28BF8B1-E7C6-4AB2-87C6-0C33DB9C5D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89759" r="10154" b="4089"/>
            <a:stretch/>
          </p:blipFill>
          <p:spPr>
            <a:xfrm>
              <a:off x="0" y="3223965"/>
              <a:ext cx="10953946" cy="4218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8557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D25E049E-0B1C-4F45-9471-B792FB1D434D}"/>
              </a:ext>
            </a:extLst>
          </p:cNvPr>
          <p:cNvGrpSpPr/>
          <p:nvPr/>
        </p:nvGrpSpPr>
        <p:grpSpPr>
          <a:xfrm>
            <a:off x="198406" y="4195498"/>
            <a:ext cx="11795188" cy="2479250"/>
            <a:chOff x="254524" y="3242820"/>
            <a:chExt cx="11795188" cy="24792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AA0A73-521F-4A20-A339-542E33387D7C}"/>
                </a:ext>
              </a:extLst>
            </p:cNvPr>
            <p:cNvSpPr txBox="1"/>
            <p:nvPr/>
          </p:nvSpPr>
          <p:spPr>
            <a:xfrm>
              <a:off x="9624767" y="4103373"/>
              <a:ext cx="2424945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i="1" dirty="0">
                  <a:solidFill>
                    <a:schemeClr val="bg1">
                      <a:lumMod val="65000"/>
                    </a:schemeClr>
                  </a:solidFill>
                </a:rPr>
                <a:t>We can now see in Row 7 that the work earned 2 of 3 marks. They correctly calculated Epi, incorrectly calculated Epf, but then carried through their mistake correctly to calculate Eff(%).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7A0E11A-E84F-489D-AA0B-741580539162}"/>
                </a:ext>
              </a:extLst>
            </p:cNvPr>
            <p:cNvSpPr txBox="1"/>
            <p:nvPr/>
          </p:nvSpPr>
          <p:spPr>
            <a:xfrm>
              <a:off x="4478867" y="4112800"/>
              <a:ext cx="3853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/>
                <a:t>Epf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C500271-54DD-4CA8-A3D9-BC1CAA2EEA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9966" r="23144" b="40206"/>
            <a:stretch/>
          </p:blipFill>
          <p:spPr>
            <a:xfrm>
              <a:off x="254524" y="3242820"/>
              <a:ext cx="9370243" cy="204561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50ECE68-58AC-4B24-B1A2-A0124132CC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" t="89485" r="22603" b="4811"/>
            <a:stretch/>
          </p:blipFill>
          <p:spPr>
            <a:xfrm>
              <a:off x="254524" y="5330857"/>
              <a:ext cx="9370243" cy="39121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D779424-B70C-4E42-B8E3-D78098992918}"/>
                </a:ext>
              </a:extLst>
            </p:cNvPr>
            <p:cNvSpPr txBox="1"/>
            <p:nvPr/>
          </p:nvSpPr>
          <p:spPr>
            <a:xfrm>
              <a:off x="6969358" y="4108275"/>
              <a:ext cx="5502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/>
                <a:t>Eff(%)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3303DA4-EC0D-4A5B-AE1F-059AC7BE0FE3}"/>
                </a:ext>
              </a:extLst>
            </p:cNvPr>
            <p:cNvSpPr txBox="1"/>
            <p:nvPr/>
          </p:nvSpPr>
          <p:spPr>
            <a:xfrm>
              <a:off x="4478867" y="4112800"/>
              <a:ext cx="3853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/>
                <a:t>Epf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1EC9DD-A941-4E46-9BD8-F3BCCC80C84C}"/>
              </a:ext>
            </a:extLst>
          </p:cNvPr>
          <p:cNvGrpSpPr/>
          <p:nvPr/>
        </p:nvGrpSpPr>
        <p:grpSpPr>
          <a:xfrm>
            <a:off x="198406" y="1617268"/>
            <a:ext cx="11795188" cy="2394409"/>
            <a:chOff x="198406" y="1617268"/>
            <a:chExt cx="11795188" cy="239440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17195D6-A419-4399-95C5-AD02E87FB375}"/>
                </a:ext>
              </a:extLst>
            </p:cNvPr>
            <p:cNvSpPr txBox="1"/>
            <p:nvPr/>
          </p:nvSpPr>
          <p:spPr>
            <a:xfrm>
              <a:off x="9568649" y="2411832"/>
              <a:ext cx="242494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i="1" dirty="0">
                  <a:solidFill>
                    <a:schemeClr val="bg1">
                      <a:lumMod val="65000"/>
                    </a:schemeClr>
                  </a:solidFill>
                </a:rPr>
                <a:t>To “auto-mark”, first highlight a completed row. Grab the tiny box in the bottom right corner and drag down.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14F12C-7E96-4055-9539-BB84C038EE6A}"/>
                </a:ext>
              </a:extLst>
            </p:cNvPr>
            <p:cNvSpPr txBox="1"/>
            <p:nvPr/>
          </p:nvSpPr>
          <p:spPr>
            <a:xfrm>
              <a:off x="4405465" y="2517101"/>
              <a:ext cx="3853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/>
                <a:t>Epf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8A1209-EBBB-40B0-A9F6-CF84ACB6DC38}"/>
                </a:ext>
              </a:extLst>
            </p:cNvPr>
            <p:cNvGrpSpPr/>
            <p:nvPr/>
          </p:nvGrpSpPr>
          <p:grpSpPr>
            <a:xfrm>
              <a:off x="198406" y="1617268"/>
              <a:ext cx="9370243" cy="2394409"/>
              <a:chOff x="254524" y="226243"/>
              <a:chExt cx="9370243" cy="2394409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35D910F6-56CB-4277-BF78-B5D4F84F84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30241" r="23144" b="41168"/>
              <a:stretch/>
            </p:blipFill>
            <p:spPr>
              <a:xfrm>
                <a:off x="254524" y="226243"/>
                <a:ext cx="9370243" cy="1960776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B109E79E-1C35-42D3-9C76-E65675A391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541" t="89485" r="22603" b="4811"/>
              <a:stretch/>
            </p:blipFill>
            <p:spPr>
              <a:xfrm>
                <a:off x="254524" y="2229438"/>
                <a:ext cx="9370243" cy="391214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AE0C57-5B7F-4BF9-BA68-DC90E3F83ADF}"/>
                </a:ext>
              </a:extLst>
            </p:cNvPr>
            <p:cNvSpPr txBox="1"/>
            <p:nvPr/>
          </p:nvSpPr>
          <p:spPr>
            <a:xfrm>
              <a:off x="6923991" y="2471538"/>
              <a:ext cx="5502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/>
                <a:t>Eff(%)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BBD25E5-E7FD-4999-B634-54A39FF8BFC0}"/>
                </a:ext>
              </a:extLst>
            </p:cNvPr>
            <p:cNvSpPr txBox="1"/>
            <p:nvPr/>
          </p:nvSpPr>
          <p:spPr>
            <a:xfrm>
              <a:off x="4444250" y="2471537"/>
              <a:ext cx="3853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/>
                <a:t>Epf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696AB10-5704-4DA1-A912-F96C9B3AA583}"/>
              </a:ext>
            </a:extLst>
          </p:cNvPr>
          <p:cNvGrpSpPr/>
          <p:nvPr/>
        </p:nvGrpSpPr>
        <p:grpSpPr>
          <a:xfrm>
            <a:off x="200418" y="120768"/>
            <a:ext cx="9368232" cy="1312676"/>
            <a:chOff x="0" y="2083324"/>
            <a:chExt cx="10953946" cy="1562493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2D1B525-DD8E-4D66-9A9B-92E778A0C9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0378" r="10154" b="52990"/>
            <a:stretch/>
          </p:blipFill>
          <p:spPr>
            <a:xfrm>
              <a:off x="0" y="2083324"/>
              <a:ext cx="10953946" cy="114064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5D51920-096C-4B5D-A1D4-F91FA9FDE4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9759" r="10154" b="4089"/>
            <a:stretch/>
          </p:blipFill>
          <p:spPr>
            <a:xfrm>
              <a:off x="0" y="3223965"/>
              <a:ext cx="10953946" cy="421852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A435B355-A9C0-462B-8530-B1FC40F516DE}"/>
              </a:ext>
            </a:extLst>
          </p:cNvPr>
          <p:cNvSpPr txBox="1"/>
          <p:nvPr/>
        </p:nvSpPr>
        <p:spPr>
          <a:xfrm>
            <a:off x="9566637" y="265879"/>
            <a:ext cx="24249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In Row 3, we can see the student’s submitted work with the Epf mistake.</a:t>
            </a:r>
          </a:p>
        </p:txBody>
      </p:sp>
    </p:spTree>
    <p:extLst>
      <p:ext uri="{BB962C8B-B14F-4D97-AF65-F5344CB8AC3E}">
        <p14:creationId xmlns:p14="http://schemas.microsoft.com/office/powerpoint/2010/main" val="866018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odel Examples Stock Illustrations – 155 Model Examples Stock  Illustrations, Vectors &amp; Clipart - Dreamstime">
            <a:extLst>
              <a:ext uri="{FF2B5EF4-FFF2-40B4-BE49-F238E27FC236}">
                <a16:creationId xmlns:a16="http://schemas.microsoft.com/office/drawing/2014/main" id="{F4037333-77B9-4F05-AE65-DE9221F4F6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7469"/>
          <a:stretch/>
        </p:blipFill>
        <p:spPr bwMode="auto"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60B3337-F290-4BCF-9CC9-106DEFF68EAB}"/>
              </a:ext>
            </a:extLst>
          </p:cNvPr>
          <p:cNvSpPr txBox="1"/>
          <p:nvPr/>
        </p:nvSpPr>
        <p:spPr>
          <a:xfrm>
            <a:off x="386499" y="358218"/>
            <a:ext cx="26777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>
                <a:solidFill>
                  <a:schemeClr val="bg1"/>
                </a:solidFill>
              </a:rPr>
              <a:t>Examples: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i="1" dirty="0">
                <a:solidFill>
                  <a:schemeClr val="bg1"/>
                </a:solidFill>
              </a:rPr>
              <a:t>Initial Speed of a Throw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i="1" dirty="0">
                <a:solidFill>
                  <a:schemeClr val="bg1"/>
                </a:solidFill>
              </a:rPr>
              <a:t>Momentum Cars</a:t>
            </a:r>
          </a:p>
        </p:txBody>
      </p:sp>
    </p:spTree>
    <p:extLst>
      <p:ext uri="{BB962C8B-B14F-4D97-AF65-F5344CB8AC3E}">
        <p14:creationId xmlns:p14="http://schemas.microsoft.com/office/powerpoint/2010/main" val="3394113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F87A5E-8C24-4F88-AE2B-359C4320808D}"/>
              </a:ext>
            </a:extLst>
          </p:cNvPr>
          <p:cNvSpPr txBox="1"/>
          <p:nvPr/>
        </p:nvSpPr>
        <p:spPr>
          <a:xfrm>
            <a:off x="205820" y="124477"/>
            <a:ext cx="100693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Given the amount of work required to build this Google Form, why would we choose to do this over just marking by hand?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The same Google Form can be used year-after-year.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For more complicated labs, it is quicker to build the Google Form than mark a class set by hand.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558B07-34C7-4CD0-9B4E-1C05C262BA15}"/>
              </a:ext>
            </a:extLst>
          </p:cNvPr>
          <p:cNvSpPr txBox="1"/>
          <p:nvPr/>
        </p:nvSpPr>
        <p:spPr>
          <a:xfrm>
            <a:off x="205820" y="988715"/>
            <a:ext cx="10069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Example: Initial Speed of a Throw Lab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540F5-B61D-4DDD-9155-20BC35A1A6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8" t="19107" r="2810" b="7629"/>
          <a:stretch/>
        </p:blipFill>
        <p:spPr>
          <a:xfrm>
            <a:off x="205820" y="1277639"/>
            <a:ext cx="11709660" cy="50529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94A21D-2D50-45A8-9556-95F674CBD54D}"/>
              </a:ext>
            </a:extLst>
          </p:cNvPr>
          <p:cNvSpPr txBox="1"/>
          <p:nvPr/>
        </p:nvSpPr>
        <p:spPr>
          <a:xfrm>
            <a:off x="205820" y="6425746"/>
            <a:ext cx="10069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This lab requires 10 calculations (7 if students have a strong understanding).</a:t>
            </a:r>
          </a:p>
        </p:txBody>
      </p:sp>
    </p:spTree>
    <p:extLst>
      <p:ext uri="{BB962C8B-B14F-4D97-AF65-F5344CB8AC3E}">
        <p14:creationId xmlns:p14="http://schemas.microsoft.com/office/powerpoint/2010/main" val="1390193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C6FDFA-3589-4FB2-AB11-9D9E237810C6}"/>
              </a:ext>
            </a:extLst>
          </p:cNvPr>
          <p:cNvSpPr txBox="1"/>
          <p:nvPr/>
        </p:nvSpPr>
        <p:spPr>
          <a:xfrm>
            <a:off x="120979" y="133903"/>
            <a:ext cx="10069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Example: Initial Speed of a Throw Lab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A49A2D-C0DF-41E7-8E42-0593C54BC3BA}"/>
              </a:ext>
            </a:extLst>
          </p:cNvPr>
          <p:cNvGrpSpPr/>
          <p:nvPr/>
        </p:nvGrpSpPr>
        <p:grpSpPr>
          <a:xfrm>
            <a:off x="307941" y="584461"/>
            <a:ext cx="11576117" cy="4977355"/>
            <a:chOff x="245096" y="1300898"/>
            <a:chExt cx="11576117" cy="49773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959BA44-A789-4EA8-9FFF-00F5B9E9BE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11" t="18970" r="66211" b="8453"/>
            <a:stretch/>
          </p:blipFill>
          <p:spPr>
            <a:xfrm>
              <a:off x="245096" y="1300899"/>
              <a:ext cx="3874417" cy="497735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B884632-83ED-40A2-A97C-0C184F3A46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015" t="20069" r="18815" b="7355"/>
            <a:stretch/>
          </p:blipFill>
          <p:spPr>
            <a:xfrm>
              <a:off x="4119513" y="1300898"/>
              <a:ext cx="7701700" cy="4977355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352DB4A-E0B8-454E-99A8-9A3CC8BCCC6A}"/>
              </a:ext>
            </a:extLst>
          </p:cNvPr>
          <p:cNvSpPr txBox="1"/>
          <p:nvPr/>
        </p:nvSpPr>
        <p:spPr>
          <a:xfrm>
            <a:off x="120978" y="5704597"/>
            <a:ext cx="11763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>
                <a:solidFill>
                  <a:schemeClr val="bg1">
                    <a:lumMod val="65000"/>
                  </a:schemeClr>
                </a:solidFill>
              </a:rPr>
              <a:t>For each of the four conditions, there are 15 distinct calculations required.</a:t>
            </a:r>
          </a:p>
        </p:txBody>
      </p:sp>
    </p:spTree>
    <p:extLst>
      <p:ext uri="{BB962C8B-B14F-4D97-AF65-F5344CB8AC3E}">
        <p14:creationId xmlns:p14="http://schemas.microsoft.com/office/powerpoint/2010/main" val="4069029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tep-by-Step | The Haugh Herald">
            <a:extLst>
              <a:ext uri="{FF2B5EF4-FFF2-40B4-BE49-F238E27FC236}">
                <a16:creationId xmlns:a16="http://schemas.microsoft.com/office/drawing/2014/main" id="{36F027EF-6B4A-42F0-AD13-26264E5A62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27"/>
          <a:stretch/>
        </p:blipFill>
        <p:spPr bwMode="auto"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EEBD19E-FC54-4FD4-8E15-CFFFE5F4BF70}"/>
              </a:ext>
            </a:extLst>
          </p:cNvPr>
          <p:cNvSpPr txBox="1"/>
          <p:nvPr/>
        </p:nvSpPr>
        <p:spPr>
          <a:xfrm>
            <a:off x="386499" y="358218"/>
            <a:ext cx="33285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>
                <a:solidFill>
                  <a:schemeClr val="bg1"/>
                </a:solidFill>
              </a:rPr>
              <a:t>Step-by-Step Videos: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i="1" dirty="0">
                <a:solidFill>
                  <a:schemeClr val="bg1"/>
                </a:solidFill>
              </a:rPr>
              <a:t>Building a Google 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i="1" dirty="0">
                <a:solidFill>
                  <a:schemeClr val="bg1"/>
                </a:solidFill>
              </a:rPr>
              <a:t>Building a Google Spreadsheet</a:t>
            </a:r>
            <a:br>
              <a:rPr lang="en-CA" i="1" dirty="0">
                <a:solidFill>
                  <a:schemeClr val="bg1"/>
                </a:solidFill>
              </a:rPr>
            </a:br>
            <a:endParaRPr lang="en-CA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349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2775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1345</Words>
  <Application>Microsoft Office PowerPoint</Application>
  <PresentationFormat>Widescreen</PresentationFormat>
  <Paragraphs>196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Inconsolata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Renee Bayer</dc:creator>
  <cp:lastModifiedBy>Renee Bayer</cp:lastModifiedBy>
  <cp:revision>9</cp:revision>
  <dcterms:created xsi:type="dcterms:W3CDTF">2021-01-17T23:37:49Z</dcterms:created>
  <dcterms:modified xsi:type="dcterms:W3CDTF">2021-01-20T05:26:11Z</dcterms:modified>
</cp:coreProperties>
</file>